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256" r:id="rId2"/>
    <p:sldId id="281" r:id="rId3"/>
    <p:sldId id="282" r:id="rId4"/>
    <p:sldId id="284" r:id="rId5"/>
    <p:sldId id="262" r:id="rId6"/>
    <p:sldId id="273" r:id="rId7"/>
    <p:sldId id="276" r:id="rId8"/>
    <p:sldId id="277" r:id="rId9"/>
    <p:sldId id="280" r:id="rId10"/>
    <p:sldId id="286" r:id="rId11"/>
    <p:sldId id="265" r:id="rId12"/>
    <p:sldId id="259" r:id="rId13"/>
    <p:sldId id="278" r:id="rId14"/>
    <p:sldId id="270" r:id="rId15"/>
    <p:sldId id="274" r:id="rId16"/>
    <p:sldId id="268" r:id="rId17"/>
    <p:sldId id="257" r:id="rId18"/>
    <p:sldId id="266" r:id="rId19"/>
    <p:sldId id="275" r:id="rId20"/>
    <p:sldId id="279" r:id="rId21"/>
    <p:sldId id="287" r:id="rId22"/>
    <p:sldId id="285" r:id="rId23"/>
    <p:sldId id="264" r:id="rId24"/>
  </p:sldIdLst>
  <p:sldSz cx="18288000" cy="10287000"/>
  <p:notesSz cx="6797675" cy="9926638"/>
  <p:embeddedFontLst>
    <p:embeddedFont>
      <p:font typeface="Aptos Narrow" panose="020B0004020202020204" pitchFamily="34" charset="0"/>
      <p:regular r:id="rId26"/>
      <p:bold r:id="rId27"/>
      <p:italic r:id="rId28"/>
      <p:boldItalic r:id="rId29"/>
    </p:embeddedFont>
    <p:embeddedFont>
      <p:font typeface="Bahnschrift Light" panose="020B0502040204020203" pitchFamily="34" charset="0"/>
      <p:regular r:id="rId30"/>
    </p:embeddedFont>
    <p:embeddedFont>
      <p:font typeface="Lucida Sans Unicode" panose="020B0602030504020204" pitchFamily="34" charset="0"/>
      <p:regular r:id="rId31"/>
    </p:embeddedFont>
    <p:embeddedFont>
      <p:font typeface="Raleway" pitchFamily="2" charset="0"/>
      <p:regular r:id="rId32"/>
      <p:bold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48414" autoAdjust="0"/>
  </p:normalViewPr>
  <p:slideViewPr>
    <p:cSldViewPr>
      <p:cViewPr varScale="1">
        <p:scale>
          <a:sx n="36" d="100"/>
          <a:sy n="36" d="100"/>
        </p:scale>
        <p:origin x="2772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iti, Bibekananda" userId="ea9e2846-cd96-4b93-845d-ee22a92ecc21" providerId="ADAL" clId="{66EDCACA-D1E3-4C0C-9D7C-A97717183A95}"/>
    <pc:docChg chg="modSld">
      <pc:chgData name="Maiti, Bibekananda" userId="ea9e2846-cd96-4b93-845d-ee22a92ecc21" providerId="ADAL" clId="{66EDCACA-D1E3-4C0C-9D7C-A97717183A95}" dt="2026-03-08T04:10:26.567" v="27" actId="6549"/>
      <pc:docMkLst>
        <pc:docMk/>
      </pc:docMkLst>
      <pc:sldChg chg="modNotesTx">
        <pc:chgData name="Maiti, Bibekananda" userId="ea9e2846-cd96-4b93-845d-ee22a92ecc21" providerId="ADAL" clId="{66EDCACA-D1E3-4C0C-9D7C-A97717183A95}" dt="2026-03-08T04:09:10.029" v="5" actId="6549"/>
        <pc:sldMkLst>
          <pc:docMk/>
          <pc:sldMk cId="0" sldId="256"/>
        </pc:sldMkLst>
      </pc:sldChg>
      <pc:sldChg chg="modNotesTx">
        <pc:chgData name="Maiti, Bibekananda" userId="ea9e2846-cd96-4b93-845d-ee22a92ecc21" providerId="ADAL" clId="{66EDCACA-D1E3-4C0C-9D7C-A97717183A95}" dt="2026-03-08T04:10:09.317" v="21" actId="6549"/>
        <pc:sldMkLst>
          <pc:docMk/>
          <pc:sldMk cId="0" sldId="257"/>
        </pc:sldMkLst>
      </pc:sldChg>
      <pc:sldChg chg="modNotesTx">
        <pc:chgData name="Maiti, Bibekananda" userId="ea9e2846-cd96-4b93-845d-ee22a92ecc21" providerId="ADAL" clId="{66EDCACA-D1E3-4C0C-9D7C-A97717183A95}" dt="2026-03-08T04:09:51.050" v="16" actId="6549"/>
        <pc:sldMkLst>
          <pc:docMk/>
          <pc:sldMk cId="0" sldId="259"/>
        </pc:sldMkLst>
      </pc:sldChg>
      <pc:sldChg chg="modNotesTx">
        <pc:chgData name="Maiti, Bibekananda" userId="ea9e2846-cd96-4b93-845d-ee22a92ecc21" providerId="ADAL" clId="{66EDCACA-D1E3-4C0C-9D7C-A97717183A95}" dt="2026-03-08T04:09:26.336" v="9" actId="6549"/>
        <pc:sldMkLst>
          <pc:docMk/>
          <pc:sldMk cId="0" sldId="262"/>
        </pc:sldMkLst>
      </pc:sldChg>
      <pc:sldChg chg="modNotesTx">
        <pc:chgData name="Maiti, Bibekananda" userId="ea9e2846-cd96-4b93-845d-ee22a92ecc21" providerId="ADAL" clId="{66EDCACA-D1E3-4C0C-9D7C-A97717183A95}" dt="2026-03-08T04:10:26.567" v="27" actId="6549"/>
        <pc:sldMkLst>
          <pc:docMk/>
          <pc:sldMk cId="0" sldId="264"/>
        </pc:sldMkLst>
      </pc:sldChg>
      <pc:sldChg chg="modNotesTx">
        <pc:chgData name="Maiti, Bibekananda" userId="ea9e2846-cd96-4b93-845d-ee22a92ecc21" providerId="ADAL" clId="{66EDCACA-D1E3-4C0C-9D7C-A97717183A95}" dt="2026-03-08T04:09:47.483" v="15" actId="6549"/>
        <pc:sldMkLst>
          <pc:docMk/>
          <pc:sldMk cId="0" sldId="265"/>
        </pc:sldMkLst>
      </pc:sldChg>
      <pc:sldChg chg="modNotesTx">
        <pc:chgData name="Maiti, Bibekananda" userId="ea9e2846-cd96-4b93-845d-ee22a92ecc21" providerId="ADAL" clId="{66EDCACA-D1E3-4C0C-9D7C-A97717183A95}" dt="2026-03-08T04:10:11.566" v="22" actId="6549"/>
        <pc:sldMkLst>
          <pc:docMk/>
          <pc:sldMk cId="4271865924" sldId="266"/>
        </pc:sldMkLst>
      </pc:sldChg>
      <pc:sldChg chg="modNotesTx">
        <pc:chgData name="Maiti, Bibekananda" userId="ea9e2846-cd96-4b93-845d-ee22a92ecc21" providerId="ADAL" clId="{66EDCACA-D1E3-4C0C-9D7C-A97717183A95}" dt="2026-03-08T04:10:05.453" v="20" actId="6549"/>
        <pc:sldMkLst>
          <pc:docMk/>
          <pc:sldMk cId="1583781537" sldId="268"/>
        </pc:sldMkLst>
      </pc:sldChg>
      <pc:sldChg chg="modNotesTx">
        <pc:chgData name="Maiti, Bibekananda" userId="ea9e2846-cd96-4b93-845d-ee22a92ecc21" providerId="ADAL" clId="{66EDCACA-D1E3-4C0C-9D7C-A97717183A95}" dt="2026-03-08T04:09:56.279" v="18" actId="6549"/>
        <pc:sldMkLst>
          <pc:docMk/>
          <pc:sldMk cId="3775371156" sldId="270"/>
        </pc:sldMkLst>
      </pc:sldChg>
      <pc:sldChg chg="modNotesTx">
        <pc:chgData name="Maiti, Bibekananda" userId="ea9e2846-cd96-4b93-845d-ee22a92ecc21" providerId="ADAL" clId="{66EDCACA-D1E3-4C0C-9D7C-A97717183A95}" dt="2026-03-08T04:09:30.509" v="10" actId="6549"/>
        <pc:sldMkLst>
          <pc:docMk/>
          <pc:sldMk cId="530746348" sldId="273"/>
        </pc:sldMkLst>
      </pc:sldChg>
      <pc:sldChg chg="modNotesTx">
        <pc:chgData name="Maiti, Bibekananda" userId="ea9e2846-cd96-4b93-845d-ee22a92ecc21" providerId="ADAL" clId="{66EDCACA-D1E3-4C0C-9D7C-A97717183A95}" dt="2026-03-08T04:10:01.059" v="19" actId="6549"/>
        <pc:sldMkLst>
          <pc:docMk/>
          <pc:sldMk cId="2019634391" sldId="274"/>
        </pc:sldMkLst>
      </pc:sldChg>
      <pc:sldChg chg="modNotesTx">
        <pc:chgData name="Maiti, Bibekananda" userId="ea9e2846-cd96-4b93-845d-ee22a92ecc21" providerId="ADAL" clId="{66EDCACA-D1E3-4C0C-9D7C-A97717183A95}" dt="2026-03-08T04:10:13.968" v="23" actId="6549"/>
        <pc:sldMkLst>
          <pc:docMk/>
          <pc:sldMk cId="486837352" sldId="275"/>
        </pc:sldMkLst>
      </pc:sldChg>
      <pc:sldChg chg="modNotesTx">
        <pc:chgData name="Maiti, Bibekananda" userId="ea9e2846-cd96-4b93-845d-ee22a92ecc21" providerId="ADAL" clId="{66EDCACA-D1E3-4C0C-9D7C-A97717183A95}" dt="2026-03-08T04:09:33.687" v="11" actId="6549"/>
        <pc:sldMkLst>
          <pc:docMk/>
          <pc:sldMk cId="129256362" sldId="276"/>
        </pc:sldMkLst>
      </pc:sldChg>
      <pc:sldChg chg="modNotesTx">
        <pc:chgData name="Maiti, Bibekananda" userId="ea9e2846-cd96-4b93-845d-ee22a92ecc21" providerId="ADAL" clId="{66EDCACA-D1E3-4C0C-9D7C-A97717183A95}" dt="2026-03-08T04:09:36.596" v="12" actId="6549"/>
        <pc:sldMkLst>
          <pc:docMk/>
          <pc:sldMk cId="3467715557" sldId="277"/>
        </pc:sldMkLst>
      </pc:sldChg>
      <pc:sldChg chg="modNotesTx">
        <pc:chgData name="Maiti, Bibekananda" userId="ea9e2846-cd96-4b93-845d-ee22a92ecc21" providerId="ADAL" clId="{66EDCACA-D1E3-4C0C-9D7C-A97717183A95}" dt="2026-03-08T04:09:53.514" v="17" actId="6549"/>
        <pc:sldMkLst>
          <pc:docMk/>
          <pc:sldMk cId="2872533461" sldId="278"/>
        </pc:sldMkLst>
      </pc:sldChg>
      <pc:sldChg chg="modNotesTx">
        <pc:chgData name="Maiti, Bibekananda" userId="ea9e2846-cd96-4b93-845d-ee22a92ecc21" providerId="ADAL" clId="{66EDCACA-D1E3-4C0C-9D7C-A97717183A95}" dt="2026-03-08T04:10:17.043" v="24" actId="6549"/>
        <pc:sldMkLst>
          <pc:docMk/>
          <pc:sldMk cId="1901207119" sldId="279"/>
        </pc:sldMkLst>
      </pc:sldChg>
      <pc:sldChg chg="modNotesTx">
        <pc:chgData name="Maiti, Bibekananda" userId="ea9e2846-cd96-4b93-845d-ee22a92ecc21" providerId="ADAL" clId="{66EDCACA-D1E3-4C0C-9D7C-A97717183A95}" dt="2026-03-08T04:09:40.718" v="13" actId="6549"/>
        <pc:sldMkLst>
          <pc:docMk/>
          <pc:sldMk cId="331794462" sldId="280"/>
        </pc:sldMkLst>
      </pc:sldChg>
      <pc:sldChg chg="modNotesTx">
        <pc:chgData name="Maiti, Bibekananda" userId="ea9e2846-cd96-4b93-845d-ee22a92ecc21" providerId="ADAL" clId="{66EDCACA-D1E3-4C0C-9D7C-A97717183A95}" dt="2026-03-08T04:09:14.284" v="6" actId="6549"/>
        <pc:sldMkLst>
          <pc:docMk/>
          <pc:sldMk cId="476728777" sldId="281"/>
        </pc:sldMkLst>
      </pc:sldChg>
      <pc:sldChg chg="modNotesTx">
        <pc:chgData name="Maiti, Bibekananda" userId="ea9e2846-cd96-4b93-845d-ee22a92ecc21" providerId="ADAL" clId="{66EDCACA-D1E3-4C0C-9D7C-A97717183A95}" dt="2026-03-08T04:09:18.117" v="7" actId="6549"/>
        <pc:sldMkLst>
          <pc:docMk/>
          <pc:sldMk cId="0" sldId="282"/>
        </pc:sldMkLst>
      </pc:sldChg>
      <pc:sldChg chg="modNotesTx">
        <pc:chgData name="Maiti, Bibekananda" userId="ea9e2846-cd96-4b93-845d-ee22a92ecc21" providerId="ADAL" clId="{66EDCACA-D1E3-4C0C-9D7C-A97717183A95}" dt="2026-03-08T04:09:22.771" v="8" actId="6549"/>
        <pc:sldMkLst>
          <pc:docMk/>
          <pc:sldMk cId="1461496110" sldId="284"/>
        </pc:sldMkLst>
      </pc:sldChg>
      <pc:sldChg chg="modNotesTx">
        <pc:chgData name="Maiti, Bibekananda" userId="ea9e2846-cd96-4b93-845d-ee22a92ecc21" providerId="ADAL" clId="{66EDCACA-D1E3-4C0C-9D7C-A97717183A95}" dt="2026-03-08T04:10:24.382" v="26" actId="6549"/>
        <pc:sldMkLst>
          <pc:docMk/>
          <pc:sldMk cId="3329699529" sldId="285"/>
        </pc:sldMkLst>
      </pc:sldChg>
      <pc:sldChg chg="modNotesTx">
        <pc:chgData name="Maiti, Bibekananda" userId="ea9e2846-cd96-4b93-845d-ee22a92ecc21" providerId="ADAL" clId="{66EDCACA-D1E3-4C0C-9D7C-A97717183A95}" dt="2026-03-08T04:09:43.417" v="14" actId="6549"/>
        <pc:sldMkLst>
          <pc:docMk/>
          <pc:sldMk cId="3506504201" sldId="286"/>
        </pc:sldMkLst>
      </pc:sldChg>
      <pc:sldChg chg="modNotesTx">
        <pc:chgData name="Maiti, Bibekananda" userId="ea9e2846-cd96-4b93-845d-ee22a92ecc21" providerId="ADAL" clId="{66EDCACA-D1E3-4C0C-9D7C-A97717183A95}" dt="2026-03-08T04:10:20.009" v="25" actId="6549"/>
        <pc:sldMkLst>
          <pc:docMk/>
          <pc:sldMk cId="1995305158" sldId="287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4400" b="1" i="0" u="none" strike="noStrike" kern="1200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4400" b="1" kern="120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Spent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4400" b="1" i="0" u="none" strike="noStrike" kern="1200" baseline="0" dirty="0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Sector</c:v>
                </c:pt>
              </c:strCache>
            </c:strRef>
          </c:tx>
          <c:explosion val="4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AE6-47D0-9BEE-80CA0995D9D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AE6-47D0-9BEE-80CA0995D9D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AE6-47D0-9BEE-80CA0995D9D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AE6-47D0-9BEE-80CA0995D9D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925B-4E7A-9009-46A90D73E5EA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Education</c:v>
                </c:pt>
                <c:pt idx="1">
                  <c:v>Health Care</c:v>
                </c:pt>
                <c:pt idx="2">
                  <c:v>Plantation</c:v>
                </c:pt>
                <c:pt idx="3">
                  <c:v>Relief</c:v>
                </c:pt>
                <c:pt idx="4">
                  <c:v>Admin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3874</c:v>
                </c:pt>
                <c:pt idx="1">
                  <c:v>3332</c:v>
                </c:pt>
                <c:pt idx="2">
                  <c:v>1826</c:v>
                </c:pt>
                <c:pt idx="3">
                  <c:v>1319</c:v>
                </c:pt>
                <c:pt idx="4">
                  <c:v>916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02-4EA6-A6E6-94725D3150F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7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A947A8-F0B4-455D-8775-EDC0BE4B7E1D}" type="datetimeFigureOut">
              <a:rPr lang="en-GB" smtClean="0"/>
              <a:t>08/03/2026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2CD20D-047E-4C50-9B81-03CDC069E6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221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CD20D-047E-4C50-9B81-03CDC069E6F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8092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CD20D-047E-4C50-9B81-03CDC069E6F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599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CD20D-047E-4C50-9B81-03CDC069E6F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1814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CD20D-047E-4C50-9B81-03CDC069E6F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92911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CD20D-047E-4C50-9B81-03CDC069E6F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19448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CD20D-047E-4C50-9B81-03CDC069E6F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4379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CBA2D-ACB1-BA95-1460-FF0CFAB6B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13EF80-AF37-2957-41B6-5A4E0164EC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A16920-5286-A6B6-C03C-31E10F42DC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AD233E-37F9-B6C4-1615-49AD2684D7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CD20D-047E-4C50-9B81-03CDC069E6F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30059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CBA2D-ACB1-BA95-1460-FF0CFAB6B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13EF80-AF37-2957-41B6-5A4E0164EC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A16920-5286-A6B6-C03C-31E10F42DC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AD233E-37F9-B6C4-1615-49AD2684D7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CD20D-047E-4C50-9B81-03CDC069E6F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13531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CBA2D-ACB1-BA95-1460-FF0CFAB6B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13EF80-AF37-2957-41B6-5A4E0164EC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A16920-5286-A6B6-C03C-31E10F42DC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AD233E-37F9-B6C4-1615-49AD2684D7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CD20D-047E-4C50-9B81-03CDC069E6F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18207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CBA2D-ACB1-BA95-1460-FF0CFAB6B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13EF80-AF37-2957-41B6-5A4E0164EC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A16920-5286-A6B6-C03C-31E10F42DC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AD233E-37F9-B6C4-1615-49AD2684D7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CD20D-047E-4C50-9B81-03CDC069E6F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91171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CD20D-047E-4C50-9B81-03CDC069E6F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86771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CD20D-047E-4C50-9B81-03CDC069E6F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62840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2A6DE-182B-2203-09A4-1094DE76F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F2A75E-AAD5-6A18-B999-4E3838D873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6F773F-E44C-D225-C764-0919C9F0C7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85455A-D625-F68C-9DC1-04545DC678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CD20D-047E-4C50-9B81-03CDC069E6FB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38759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CD20D-047E-4C50-9B81-03CDC069E6FB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5084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CBA2D-ACB1-BA95-1460-FF0CFAB6B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13EF80-AF37-2957-41B6-5A4E0164EC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A16920-5286-A6B6-C03C-31E10F42DC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AD233E-37F9-B6C4-1615-49AD2684D7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CD20D-047E-4C50-9B81-03CDC069E6FB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59664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CD20D-047E-4C50-9B81-03CDC069E6FB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7202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CD20D-047E-4C50-9B81-03CDC069E6FB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67877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CD20D-047E-4C50-9B81-03CDC069E6FB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39750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8DDC6-5393-970B-38DA-92F3A3CB6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00DBB0-0281-223C-4B39-3FDB719625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257F54-1301-4102-32A4-7301B13FF6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086468-B5C9-F5CE-3B3C-C1DAD5D237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CD20D-047E-4C50-9B81-03CDC069E6FB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4428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CBA2D-ACB1-BA95-1460-FF0CFAB6B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13EF80-AF37-2957-41B6-5A4E0164EC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A16920-5286-A6B6-C03C-31E10F42DC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AD233E-37F9-B6C4-1615-49AD2684D7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CD20D-047E-4C50-9B81-03CDC069E6FB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21000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CBA2D-ACB1-BA95-1460-FF0CFAB6B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13EF80-AF37-2957-41B6-5A4E0164EC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A16920-5286-A6B6-C03C-31E10F42DC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AD233E-37F9-B6C4-1615-49AD2684D7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CD20D-047E-4C50-9B81-03CDC069E6FB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73721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CD20D-047E-4C50-9B81-03CDC069E6FB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86315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CD20D-047E-4C50-9B81-03CDC069E6FB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49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10" Type="http://schemas.openxmlformats.org/officeDocument/2006/relationships/image" Target="../media/image1.pn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9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1.jpe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0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3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1.pn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G"/><Relationship Id="rId5" Type="http://schemas.openxmlformats.org/officeDocument/2006/relationships/image" Target="../media/image1.pn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7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.png"/><Relationship Id="rId5" Type="http://schemas.openxmlformats.org/officeDocument/2006/relationships/image" Target="../media/image36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40.png"/><Relationship Id="rId4" Type="http://schemas.openxmlformats.org/officeDocument/2006/relationships/image" Target="../media/image3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4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45.jpeg"/><Relationship Id="rId4" Type="http://schemas.openxmlformats.org/officeDocument/2006/relationships/image" Target="../media/image4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7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9.jpe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48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12957" y="-286193"/>
            <a:ext cx="1900811" cy="5804929"/>
            <a:chOff x="0" y="0"/>
            <a:chExt cx="386927" cy="1528870"/>
          </a:xfrm>
          <a:solidFill>
            <a:srgbClr val="FF9933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386927" cy="1528870"/>
            </a:xfrm>
            <a:custGeom>
              <a:avLst/>
              <a:gdLst/>
              <a:ahLst/>
              <a:cxnLst/>
              <a:rect l="l" t="t" r="r" b="b"/>
              <a:pathLst>
                <a:path w="386927" h="1528870">
                  <a:moveTo>
                    <a:pt x="0" y="0"/>
                  </a:moveTo>
                  <a:lnTo>
                    <a:pt x="386927" y="0"/>
                  </a:lnTo>
                  <a:lnTo>
                    <a:pt x="386927" y="1528870"/>
                  </a:lnTo>
                  <a:lnTo>
                    <a:pt x="0" y="152887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86927" cy="1576495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227124" y="6057900"/>
            <a:ext cx="2817924" cy="5029357"/>
            <a:chOff x="0" y="0"/>
            <a:chExt cx="650742" cy="1193448"/>
          </a:xfrm>
          <a:solidFill>
            <a:srgbClr val="CC3300"/>
          </a:solidFill>
        </p:grpSpPr>
        <p:sp>
          <p:nvSpPr>
            <p:cNvPr id="8" name="Freeform 8"/>
            <p:cNvSpPr/>
            <p:nvPr/>
          </p:nvSpPr>
          <p:spPr>
            <a:xfrm>
              <a:off x="0" y="0"/>
              <a:ext cx="650742" cy="1193448"/>
            </a:xfrm>
            <a:custGeom>
              <a:avLst/>
              <a:gdLst/>
              <a:ahLst/>
              <a:cxnLst/>
              <a:rect l="l" t="t" r="r" b="b"/>
              <a:pathLst>
                <a:path w="650742" h="1193448">
                  <a:moveTo>
                    <a:pt x="0" y="0"/>
                  </a:moveTo>
                  <a:lnTo>
                    <a:pt x="650742" y="0"/>
                  </a:lnTo>
                  <a:lnTo>
                    <a:pt x="650742" y="1193448"/>
                  </a:lnTo>
                  <a:lnTo>
                    <a:pt x="0" y="1193448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650742" cy="124107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628141" y="2851151"/>
            <a:ext cx="15451317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9600" dirty="0">
                <a:solidFill>
                  <a:srgbClr val="C00000"/>
                </a:solidFill>
                <a:latin typeface="Raleway"/>
                <a:ea typeface="Raleway"/>
                <a:cs typeface="Raleway"/>
                <a:sym typeface="Raleway"/>
              </a:rPr>
              <a:t>Welcome to  Annual General Meeting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515600" y="6387113"/>
            <a:ext cx="4730828" cy="473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1"/>
              </a:lnSpc>
            </a:pPr>
            <a:r>
              <a:rPr lang="en-US" sz="3200" b="1" spc="889" dirty="0">
                <a:solidFill>
                  <a:schemeClr val="accent6">
                    <a:lumMod val="75000"/>
                  </a:schemeClr>
                </a:solidFill>
                <a:latin typeface="Raleway"/>
                <a:ea typeface="Raleway"/>
                <a:cs typeface="Raleway"/>
                <a:sym typeface="Raleway"/>
              </a:rPr>
              <a:t> 1</a:t>
            </a:r>
            <a:r>
              <a:rPr lang="en-US" sz="3200" b="1" spc="889" baseline="30000" dirty="0">
                <a:solidFill>
                  <a:schemeClr val="accent6">
                    <a:lumMod val="75000"/>
                  </a:schemeClr>
                </a:solidFill>
                <a:latin typeface="Raleway"/>
                <a:ea typeface="Raleway"/>
                <a:cs typeface="Raleway"/>
                <a:sym typeface="Raleway"/>
              </a:rPr>
              <a:t>st</a:t>
            </a:r>
            <a:r>
              <a:rPr lang="en-US" sz="3200" b="1" spc="889" dirty="0">
                <a:solidFill>
                  <a:schemeClr val="accent6">
                    <a:lumMod val="75000"/>
                  </a:schemeClr>
                </a:solidFill>
                <a:latin typeface="Raleway"/>
                <a:ea typeface="Raleway"/>
                <a:cs typeface="Raleway"/>
                <a:sym typeface="Raleway"/>
              </a:rPr>
              <a:t> March, 2026</a:t>
            </a:r>
          </a:p>
        </p:txBody>
      </p:sp>
      <p:pic>
        <p:nvPicPr>
          <p:cNvPr id="15" name="Picture 2" descr="D:\LIVE4HELP\jppegs\L4HLOGO-02.png">
            <a:extLst>
              <a:ext uri="{FF2B5EF4-FFF2-40B4-BE49-F238E27FC236}">
                <a16:creationId xmlns:a16="http://schemas.microsoft.com/office/drawing/2014/main" id="{F6590E63-327F-9F6E-A15C-D70462B7A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576191"/>
            <a:ext cx="1900811" cy="1900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53F47BB-BC88-47EC-F4E2-D0464A565826}"/>
              </a:ext>
            </a:extLst>
          </p:cNvPr>
          <p:cNvSpPr txBox="1"/>
          <p:nvPr/>
        </p:nvSpPr>
        <p:spPr>
          <a:xfrm>
            <a:off x="609600" y="2206522"/>
            <a:ext cx="4301264" cy="498578"/>
          </a:xfrm>
          <a:prstGeom prst="rect">
            <a:avLst/>
          </a:prstGeom>
          <a:noFill/>
        </p:spPr>
        <p:txBody>
          <a:bodyPr wrap="square" lIns="127996" tIns="63998" rIns="127996" bIns="63998" rtlCol="0">
            <a:spAutoFit/>
          </a:bodyPr>
          <a:lstStyle/>
          <a:p>
            <a:pPr algn="ctr" defTabSz="816358"/>
            <a:r>
              <a:rPr lang="en-IN" sz="2400" b="1" dirty="0">
                <a:solidFill>
                  <a:srgbClr val="C00000"/>
                </a:solidFill>
                <a:latin typeface="Calibri"/>
              </a:rPr>
              <a:t>LIVE 4 HELP FOUNDATION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F5E6C3-978D-6C88-4F0E-E794EA7578DB}"/>
              </a:ext>
            </a:extLst>
          </p:cNvPr>
          <p:cNvSpPr txBox="1"/>
          <p:nvPr/>
        </p:nvSpPr>
        <p:spPr>
          <a:xfrm>
            <a:off x="13175150" y="828817"/>
            <a:ext cx="2051400" cy="18762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18063"/>
              </a:lnSpc>
              <a:defRPr sz="12902">
                <a:solidFill>
                  <a:srgbClr val="CA9F72"/>
                </a:solidFill>
                <a:latin typeface="Raleway"/>
                <a:ea typeface="Raleway"/>
                <a:cs typeface="Raleway"/>
              </a:defRPr>
            </a:lvl1pPr>
          </a:lstStyle>
          <a:p>
            <a:r>
              <a:rPr lang="en-IN" sz="4400" b="1" dirty="0">
                <a:latin typeface="+mj-lt"/>
                <a:ea typeface="Cambria" panose="02040503050406030204" pitchFamily="18" charset="0"/>
              </a:rPr>
              <a:t>6th Year</a:t>
            </a:r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7BCB063A-EF9E-4BCB-AD33-07AEF02085E8}"/>
              </a:ext>
            </a:extLst>
          </p:cNvPr>
          <p:cNvSpPr/>
          <p:nvPr/>
        </p:nvSpPr>
        <p:spPr>
          <a:xfrm>
            <a:off x="4800600" y="8333577"/>
            <a:ext cx="8686800" cy="2753680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F8FC96A2-F51D-2477-6E82-38CA72D6734F}"/>
              </a:ext>
            </a:extLst>
          </p:cNvPr>
          <p:cNvSpPr/>
          <p:nvPr/>
        </p:nvSpPr>
        <p:spPr>
          <a:xfrm>
            <a:off x="15346526" y="7953372"/>
            <a:ext cx="3732932" cy="2595883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2F490-4462-89D9-E41E-337453958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7EDF624-7CA9-1D00-5540-4A510677A109}"/>
              </a:ext>
            </a:extLst>
          </p:cNvPr>
          <p:cNvGrpSpPr/>
          <p:nvPr/>
        </p:nvGrpSpPr>
        <p:grpSpPr>
          <a:xfrm>
            <a:off x="17044656" y="-286193"/>
            <a:ext cx="1469112" cy="5804929"/>
            <a:chOff x="0" y="0"/>
            <a:chExt cx="386927" cy="1528870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9165211-FF3C-5A10-6500-0EEBC4DAC94A}"/>
                </a:ext>
              </a:extLst>
            </p:cNvPr>
            <p:cNvSpPr/>
            <p:nvPr/>
          </p:nvSpPr>
          <p:spPr>
            <a:xfrm>
              <a:off x="0" y="0"/>
              <a:ext cx="386927" cy="1528870"/>
            </a:xfrm>
            <a:custGeom>
              <a:avLst/>
              <a:gdLst/>
              <a:ahLst/>
              <a:cxnLst/>
              <a:rect l="l" t="t" r="r" b="b"/>
              <a:pathLst>
                <a:path w="386927" h="1528870">
                  <a:moveTo>
                    <a:pt x="0" y="0"/>
                  </a:moveTo>
                  <a:lnTo>
                    <a:pt x="386927" y="0"/>
                  </a:lnTo>
                  <a:lnTo>
                    <a:pt x="386927" y="1528870"/>
                  </a:lnTo>
                  <a:lnTo>
                    <a:pt x="0" y="1528870"/>
                  </a:ln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12B917C6-9341-4006-FE7D-0C056CDA4D4D}"/>
                </a:ext>
              </a:extLst>
            </p:cNvPr>
            <p:cNvSpPr txBox="1"/>
            <p:nvPr/>
          </p:nvSpPr>
          <p:spPr>
            <a:xfrm>
              <a:off x="0" y="-47625"/>
              <a:ext cx="386927" cy="157649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17E433BA-AF1B-F257-D088-497582BDC266}"/>
              </a:ext>
            </a:extLst>
          </p:cNvPr>
          <p:cNvGrpSpPr/>
          <p:nvPr/>
        </p:nvGrpSpPr>
        <p:grpSpPr>
          <a:xfrm>
            <a:off x="-13366" y="4742671"/>
            <a:ext cx="4234464" cy="5577027"/>
            <a:chOff x="0" y="0"/>
            <a:chExt cx="650742" cy="1193448"/>
          </a:xfrm>
          <a:solidFill>
            <a:srgbClr val="FFFF66"/>
          </a:solidFill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3B8F2A07-5743-FEC7-CFC4-F0D2ADEBF2FD}"/>
                </a:ext>
              </a:extLst>
            </p:cNvPr>
            <p:cNvSpPr/>
            <p:nvPr/>
          </p:nvSpPr>
          <p:spPr>
            <a:xfrm>
              <a:off x="0" y="0"/>
              <a:ext cx="650742" cy="1193448"/>
            </a:xfrm>
            <a:custGeom>
              <a:avLst/>
              <a:gdLst/>
              <a:ahLst/>
              <a:cxnLst/>
              <a:rect l="l" t="t" r="r" b="b"/>
              <a:pathLst>
                <a:path w="650742" h="1193448">
                  <a:moveTo>
                    <a:pt x="0" y="0"/>
                  </a:moveTo>
                  <a:lnTo>
                    <a:pt x="650742" y="0"/>
                  </a:lnTo>
                  <a:lnTo>
                    <a:pt x="650742" y="1193448"/>
                  </a:lnTo>
                  <a:lnTo>
                    <a:pt x="0" y="1193448"/>
                  </a:lnTo>
                  <a:close/>
                </a:path>
              </a:pathLst>
            </a:cu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1C1E5514-67F6-AEE2-C7CC-4A31AF3FC7C7}"/>
                </a:ext>
              </a:extLst>
            </p:cNvPr>
            <p:cNvSpPr txBox="1"/>
            <p:nvPr/>
          </p:nvSpPr>
          <p:spPr>
            <a:xfrm>
              <a:off x="0" y="-47625"/>
              <a:ext cx="650742" cy="1241073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pic>
        <p:nvPicPr>
          <p:cNvPr id="15" name="Picture 2" descr="D:\LIVE4HELP\jppegs\L4HLOGO-02.png">
            <a:extLst>
              <a:ext uri="{FF2B5EF4-FFF2-40B4-BE49-F238E27FC236}">
                <a16:creationId xmlns:a16="http://schemas.microsoft.com/office/drawing/2014/main" id="{F96568EA-1805-0603-D719-064B48B45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356" y="700568"/>
            <a:ext cx="1900811" cy="1900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2CE5BA6-F977-6498-5CFE-E479190F4A5B}"/>
              </a:ext>
            </a:extLst>
          </p:cNvPr>
          <p:cNvSpPr txBox="1"/>
          <p:nvPr/>
        </p:nvSpPr>
        <p:spPr>
          <a:xfrm>
            <a:off x="648067" y="2502683"/>
            <a:ext cx="4301264" cy="560133"/>
          </a:xfrm>
          <a:prstGeom prst="rect">
            <a:avLst/>
          </a:prstGeom>
          <a:noFill/>
        </p:spPr>
        <p:txBody>
          <a:bodyPr wrap="square" lIns="127996" tIns="63998" rIns="127996" bIns="63998" rtlCol="0">
            <a:spAutoFit/>
          </a:bodyPr>
          <a:lstStyle/>
          <a:p>
            <a:pPr algn="ctr" defTabSz="816358"/>
            <a:r>
              <a:rPr lang="en-IN" sz="2800" b="1" dirty="0">
                <a:solidFill>
                  <a:srgbClr val="C00000"/>
                </a:solidFill>
                <a:latin typeface="Calibri"/>
              </a:rPr>
              <a:t>LIVE 4 HELP FOUNDATION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D1568E9-8563-8FE6-14F0-6988BF7674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0360" y="341720"/>
            <a:ext cx="3621741" cy="482898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05A080A-E76D-189C-9479-4C01B55D4B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14082" y="700568"/>
            <a:ext cx="4482353" cy="4257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5D10D4-69F3-451C-9CBC-BB656CBE59F2}"/>
              </a:ext>
            </a:extLst>
          </p:cNvPr>
          <p:cNvSpPr txBox="1"/>
          <p:nvPr/>
        </p:nvSpPr>
        <p:spPr>
          <a:xfrm>
            <a:off x="5995461" y="3062816"/>
            <a:ext cx="2710294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18063"/>
              </a:lnSpc>
              <a:defRPr sz="3600" b="1">
                <a:solidFill>
                  <a:srgbClr val="CA9F72"/>
                </a:solidFill>
                <a:latin typeface="+mj-lt"/>
                <a:ea typeface="Cambria" panose="02040503050406030204" pitchFamily="18" charset="0"/>
                <a:cs typeface="Raleway"/>
              </a:defRPr>
            </a:lvl1pPr>
          </a:lstStyle>
          <a:p>
            <a:pPr>
              <a:lnSpc>
                <a:spcPct val="100000"/>
              </a:lnSpc>
            </a:pP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Our first case</a:t>
            </a:r>
          </a:p>
          <a:p>
            <a:pPr>
              <a:lnSpc>
                <a:spcPct val="100000"/>
              </a:lnSpc>
            </a:pP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2020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94069E-1E43-652E-C29F-C2E637448A91}"/>
              </a:ext>
            </a:extLst>
          </p:cNvPr>
          <p:cNvSpPr txBox="1"/>
          <p:nvPr/>
        </p:nvSpPr>
        <p:spPr>
          <a:xfrm>
            <a:off x="13974585" y="5473229"/>
            <a:ext cx="3070071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18063"/>
              </a:lnSpc>
              <a:defRPr sz="3600" b="1">
                <a:solidFill>
                  <a:srgbClr val="CA9F72"/>
                </a:solidFill>
                <a:latin typeface="+mj-lt"/>
                <a:ea typeface="Cambria" panose="02040503050406030204" pitchFamily="18" charset="0"/>
                <a:cs typeface="Raleway"/>
              </a:defRPr>
            </a:lvl1pPr>
          </a:lstStyle>
          <a:p>
            <a:pPr>
              <a:lnSpc>
                <a:spcPct val="100000"/>
              </a:lnSpc>
            </a:pP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Our inspiration</a:t>
            </a:r>
          </a:p>
          <a:p>
            <a:pPr>
              <a:lnSpc>
                <a:spcPct val="100000"/>
              </a:lnSpc>
            </a:pP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2025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664000-E016-6FDB-2BA6-BE5DEF6CCE9A}"/>
              </a:ext>
            </a:extLst>
          </p:cNvPr>
          <p:cNvSpPr txBox="1"/>
          <p:nvPr/>
        </p:nvSpPr>
        <p:spPr>
          <a:xfrm>
            <a:off x="283122" y="5705175"/>
            <a:ext cx="3904530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400" dirty="0">
                <a:solidFill>
                  <a:srgbClr val="C00000"/>
                </a:solidFill>
              </a:rPr>
              <a:t>Our Focus Areas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4400" dirty="0"/>
              <a:t>Education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4400" dirty="0"/>
              <a:t>Plantation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4400" dirty="0"/>
              <a:t>Health Care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4400" dirty="0"/>
              <a:t>Relief work</a:t>
            </a:r>
          </a:p>
        </p:txBody>
      </p:sp>
      <p:grpSp>
        <p:nvGrpSpPr>
          <p:cNvPr id="18" name="Group 6">
            <a:extLst>
              <a:ext uri="{FF2B5EF4-FFF2-40B4-BE49-F238E27FC236}">
                <a16:creationId xmlns:a16="http://schemas.microsoft.com/office/drawing/2014/main" id="{35E465D6-99A0-F257-3BB5-9289D91FD21A}"/>
              </a:ext>
            </a:extLst>
          </p:cNvPr>
          <p:cNvGrpSpPr/>
          <p:nvPr/>
        </p:nvGrpSpPr>
        <p:grpSpPr>
          <a:xfrm>
            <a:off x="4672569" y="6027227"/>
            <a:ext cx="7506179" cy="4528495"/>
            <a:chOff x="0" y="0"/>
            <a:chExt cx="1219829" cy="1230034"/>
          </a:xfrm>
          <a:solidFill>
            <a:schemeClr val="accent2">
              <a:lumMod val="75000"/>
            </a:schemeClr>
          </a:solidFill>
          <a:effectLst>
            <a:glow rad="139700">
              <a:schemeClr val="accent6">
                <a:satMod val="175000"/>
                <a:alpha val="40000"/>
              </a:schemeClr>
            </a:glow>
          </a:effectLst>
        </p:grpSpPr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68C09303-4F96-E43D-B72D-60E5D09A5195}"/>
                </a:ext>
              </a:extLst>
            </p:cNvPr>
            <p:cNvSpPr/>
            <p:nvPr/>
          </p:nvSpPr>
          <p:spPr>
            <a:xfrm>
              <a:off x="0" y="0"/>
              <a:ext cx="1219829" cy="1230034"/>
            </a:xfrm>
            <a:custGeom>
              <a:avLst/>
              <a:gdLst/>
              <a:ahLst/>
              <a:cxnLst/>
              <a:rect l="l" t="t" r="r" b="b"/>
              <a:pathLst>
                <a:path w="1219829" h="1230034">
                  <a:moveTo>
                    <a:pt x="0" y="0"/>
                  </a:moveTo>
                  <a:lnTo>
                    <a:pt x="1219829" y="0"/>
                  </a:lnTo>
                  <a:lnTo>
                    <a:pt x="1219829" y="1230034"/>
                  </a:lnTo>
                  <a:lnTo>
                    <a:pt x="0" y="1230034"/>
                  </a:ln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1" name="TextBox 8">
              <a:extLst>
                <a:ext uri="{FF2B5EF4-FFF2-40B4-BE49-F238E27FC236}">
                  <a16:creationId xmlns:a16="http://schemas.microsoft.com/office/drawing/2014/main" id="{AC284CB4-55F5-94D4-9B58-63DBC87A60CC}"/>
                </a:ext>
              </a:extLst>
            </p:cNvPr>
            <p:cNvSpPr txBox="1"/>
            <p:nvPr/>
          </p:nvSpPr>
          <p:spPr>
            <a:xfrm>
              <a:off x="0" y="-47625"/>
              <a:ext cx="1219829" cy="1277659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DAC92DE3-0567-497D-8125-E2AE6FA45050}"/>
              </a:ext>
            </a:extLst>
          </p:cNvPr>
          <p:cNvSpPr txBox="1"/>
          <p:nvPr/>
        </p:nvSpPr>
        <p:spPr>
          <a:xfrm>
            <a:off x="5442603" y="6405850"/>
            <a:ext cx="629053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800" b="1" dirty="0">
                <a:solidFill>
                  <a:srgbClr val="FFFF00"/>
                </a:solidFill>
              </a:rPr>
              <a:t>Our Live 4 Help Family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 sz="4400" dirty="0">
                <a:solidFill>
                  <a:schemeClr val="bg1"/>
                </a:solidFill>
              </a:rPr>
              <a:t>10 Core Members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 sz="4400" dirty="0">
                <a:solidFill>
                  <a:schemeClr val="bg1"/>
                </a:solidFill>
              </a:rPr>
              <a:t>31 Members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 sz="4400" dirty="0">
                <a:solidFill>
                  <a:schemeClr val="bg1"/>
                </a:solidFill>
              </a:rPr>
              <a:t>94 Donors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 sz="4400" dirty="0">
                <a:solidFill>
                  <a:schemeClr val="bg1"/>
                </a:solidFill>
              </a:rPr>
              <a:t>6 Corporate Sponsors</a:t>
            </a:r>
          </a:p>
        </p:txBody>
      </p:sp>
      <p:sp>
        <p:nvSpPr>
          <p:cNvPr id="23" name="Freeform 7">
            <a:extLst>
              <a:ext uri="{FF2B5EF4-FFF2-40B4-BE49-F238E27FC236}">
                <a16:creationId xmlns:a16="http://schemas.microsoft.com/office/drawing/2014/main" id="{7A045992-69CA-F530-6317-4BC80CFADFD3}"/>
              </a:ext>
            </a:extLst>
          </p:cNvPr>
          <p:cNvSpPr/>
          <p:nvPr/>
        </p:nvSpPr>
        <p:spPr>
          <a:xfrm>
            <a:off x="12573000" y="7439736"/>
            <a:ext cx="7292458" cy="2753680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5BBCD8-2A57-F303-5452-278AD8473C07}"/>
              </a:ext>
            </a:extLst>
          </p:cNvPr>
          <p:cNvSpPr txBox="1"/>
          <p:nvPr/>
        </p:nvSpPr>
        <p:spPr>
          <a:xfrm>
            <a:off x="13360121" y="7754747"/>
            <a:ext cx="4298997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400" dirty="0">
                <a:solidFill>
                  <a:srgbClr val="C00000"/>
                </a:solidFill>
              </a:rPr>
              <a:t>Our span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4400" dirty="0"/>
              <a:t>West Bengal 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4400" dirty="0"/>
              <a:t>Other 12 states</a:t>
            </a:r>
          </a:p>
        </p:txBody>
      </p:sp>
    </p:spTree>
    <p:extLst>
      <p:ext uri="{BB962C8B-B14F-4D97-AF65-F5344CB8AC3E}">
        <p14:creationId xmlns:p14="http://schemas.microsoft.com/office/powerpoint/2010/main" val="476728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  <p:bldP spid="22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13933940" y="5335341"/>
            <a:ext cx="4123177" cy="4415816"/>
            <a:chOff x="0" y="0"/>
            <a:chExt cx="1219829" cy="1230034"/>
          </a:xfrm>
          <a:effectLst>
            <a:glow rad="139700">
              <a:schemeClr val="accent6">
                <a:satMod val="175000"/>
                <a:alpha val="40000"/>
              </a:schemeClr>
            </a:glow>
          </a:effectLst>
        </p:grpSpPr>
        <p:sp>
          <p:nvSpPr>
            <p:cNvPr id="7" name="Freeform 7"/>
            <p:cNvSpPr/>
            <p:nvPr/>
          </p:nvSpPr>
          <p:spPr>
            <a:xfrm>
              <a:off x="0" y="0"/>
              <a:ext cx="1219829" cy="1230034"/>
            </a:xfrm>
            <a:custGeom>
              <a:avLst/>
              <a:gdLst/>
              <a:ahLst/>
              <a:cxnLst/>
              <a:rect l="l" t="t" r="r" b="b"/>
              <a:pathLst>
                <a:path w="1219829" h="1230034">
                  <a:moveTo>
                    <a:pt x="0" y="0"/>
                  </a:moveTo>
                  <a:lnTo>
                    <a:pt x="1219829" y="0"/>
                  </a:lnTo>
                  <a:lnTo>
                    <a:pt x="1219829" y="1230034"/>
                  </a:lnTo>
                  <a:lnTo>
                    <a:pt x="0" y="1230034"/>
                  </a:lnTo>
                  <a:close/>
                </a:path>
              </a:pathLst>
            </a:custGeom>
            <a:solidFill>
              <a:srgbClr val="582B0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219829" cy="12776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53224" y="952500"/>
            <a:ext cx="9266189" cy="109260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150"/>
              </a:lnSpc>
            </a:pPr>
            <a:r>
              <a:rPr lang="en-US" sz="4400" spc="-300" dirty="0">
                <a:solidFill>
                  <a:srgbClr val="C00000"/>
                </a:solidFill>
                <a:latin typeface="Lucida Sans Unicode" panose="020B0602030504020204" pitchFamily="34" charset="0"/>
                <a:ea typeface="Raleway"/>
                <a:cs typeface="Lucida Sans Unicode" panose="020B0602030504020204" pitchFamily="34" charset="0"/>
                <a:sym typeface="Raleway"/>
              </a:rPr>
              <a:t>Our 5 years journey, 2021 to 2026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DA7A96-CA0F-FAA4-59FD-3125A5460EA0}"/>
              </a:ext>
            </a:extLst>
          </p:cNvPr>
          <p:cNvSpPr txBox="1"/>
          <p:nvPr/>
        </p:nvSpPr>
        <p:spPr>
          <a:xfrm>
            <a:off x="14307373" y="6063500"/>
            <a:ext cx="3749744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000" dirty="0">
                <a:solidFill>
                  <a:srgbClr val="FFFF00"/>
                </a:solidFill>
              </a:rPr>
              <a:t>Collection target</a:t>
            </a:r>
          </a:p>
          <a:p>
            <a:r>
              <a:rPr lang="en-IN" sz="4000" dirty="0">
                <a:solidFill>
                  <a:srgbClr val="FFFF00"/>
                </a:solidFill>
              </a:rPr>
              <a:t>2026-27</a:t>
            </a:r>
          </a:p>
          <a:p>
            <a:r>
              <a:rPr lang="en-IN" sz="4400" b="1" dirty="0">
                <a:solidFill>
                  <a:schemeClr val="bg1"/>
                </a:solidFill>
              </a:rPr>
              <a:t>75 Lakhs</a:t>
            </a:r>
            <a:br>
              <a:rPr lang="en-IN" sz="3600" dirty="0">
                <a:solidFill>
                  <a:schemeClr val="bg1"/>
                </a:solidFill>
              </a:rPr>
            </a:br>
            <a:endParaRPr lang="en-IN" sz="3600" dirty="0">
              <a:solidFill>
                <a:schemeClr val="bg1"/>
              </a:solidFill>
            </a:endParaRPr>
          </a:p>
          <a:p>
            <a:r>
              <a:rPr lang="en-IN" sz="3600" dirty="0">
                <a:solidFill>
                  <a:srgbClr val="FFC000"/>
                </a:solidFill>
              </a:rPr>
              <a:t>(</a:t>
            </a:r>
            <a:r>
              <a:rPr lang="en-IN" sz="3600" dirty="0">
                <a:solidFill>
                  <a:srgbClr val="FFFF00"/>
                </a:solidFill>
              </a:rPr>
              <a:t>2025-26  </a:t>
            </a:r>
            <a:r>
              <a:rPr lang="en-IN" sz="3600" dirty="0">
                <a:solidFill>
                  <a:schemeClr val="bg1"/>
                </a:solidFill>
              </a:rPr>
              <a:t>50 lakhs</a:t>
            </a:r>
            <a:r>
              <a:rPr lang="en-IN" sz="3600" dirty="0">
                <a:solidFill>
                  <a:srgbClr val="FFFF00"/>
                </a:solidFill>
              </a:rPr>
              <a:t>)</a:t>
            </a:r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A7E051EB-945E-A250-8744-56228EC8D6BA}"/>
              </a:ext>
            </a:extLst>
          </p:cNvPr>
          <p:cNvGrpSpPr/>
          <p:nvPr/>
        </p:nvGrpSpPr>
        <p:grpSpPr>
          <a:xfrm>
            <a:off x="584033" y="2403969"/>
            <a:ext cx="4214365" cy="2931371"/>
            <a:chOff x="0" y="0"/>
            <a:chExt cx="1219829" cy="1230034"/>
          </a:xfrm>
          <a:solidFill>
            <a:schemeClr val="accent5">
              <a:lumMod val="50000"/>
            </a:schemeClr>
          </a:solidFill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C0A51959-B2A3-44B3-0645-154A737374D2}"/>
                </a:ext>
              </a:extLst>
            </p:cNvPr>
            <p:cNvSpPr/>
            <p:nvPr/>
          </p:nvSpPr>
          <p:spPr>
            <a:xfrm>
              <a:off x="0" y="0"/>
              <a:ext cx="1219829" cy="1230034"/>
            </a:xfrm>
            <a:custGeom>
              <a:avLst/>
              <a:gdLst/>
              <a:ahLst/>
              <a:cxnLst/>
              <a:rect l="l" t="t" r="r" b="b"/>
              <a:pathLst>
                <a:path w="1219829" h="1230034">
                  <a:moveTo>
                    <a:pt x="0" y="0"/>
                  </a:moveTo>
                  <a:lnTo>
                    <a:pt x="1219829" y="0"/>
                  </a:lnTo>
                  <a:lnTo>
                    <a:pt x="1219829" y="1230034"/>
                  </a:lnTo>
                  <a:lnTo>
                    <a:pt x="0" y="1230034"/>
                  </a:lnTo>
                  <a:close/>
                </a:path>
              </a:pathLst>
            </a:cu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B4917145-76CD-9CDA-9867-2681FBD1F25A}"/>
                </a:ext>
              </a:extLst>
            </p:cNvPr>
            <p:cNvSpPr txBox="1"/>
            <p:nvPr/>
          </p:nvSpPr>
          <p:spPr>
            <a:xfrm>
              <a:off x="0" y="-47625"/>
              <a:ext cx="1219829" cy="1277659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7" name="Group 6">
            <a:extLst>
              <a:ext uri="{FF2B5EF4-FFF2-40B4-BE49-F238E27FC236}">
                <a16:creationId xmlns:a16="http://schemas.microsoft.com/office/drawing/2014/main" id="{F31368BA-C719-9940-8D30-49D86786660B}"/>
              </a:ext>
            </a:extLst>
          </p:cNvPr>
          <p:cNvGrpSpPr/>
          <p:nvPr/>
        </p:nvGrpSpPr>
        <p:grpSpPr>
          <a:xfrm>
            <a:off x="530244" y="5777561"/>
            <a:ext cx="4327584" cy="4242739"/>
            <a:chOff x="0" y="0"/>
            <a:chExt cx="1219829" cy="1230034"/>
          </a:xfrm>
          <a:solidFill>
            <a:schemeClr val="accent6">
              <a:lumMod val="50000"/>
            </a:schemeClr>
          </a:solidFill>
        </p:grpSpPr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4B4A31E8-3491-3D03-EAF2-91A025BE06E5}"/>
                </a:ext>
              </a:extLst>
            </p:cNvPr>
            <p:cNvSpPr/>
            <p:nvPr/>
          </p:nvSpPr>
          <p:spPr>
            <a:xfrm>
              <a:off x="0" y="0"/>
              <a:ext cx="1219829" cy="1230034"/>
            </a:xfrm>
            <a:custGeom>
              <a:avLst/>
              <a:gdLst/>
              <a:ahLst/>
              <a:cxnLst/>
              <a:rect l="l" t="t" r="r" b="b"/>
              <a:pathLst>
                <a:path w="1219829" h="1230034">
                  <a:moveTo>
                    <a:pt x="0" y="0"/>
                  </a:moveTo>
                  <a:lnTo>
                    <a:pt x="1219829" y="0"/>
                  </a:lnTo>
                  <a:lnTo>
                    <a:pt x="1219829" y="1230034"/>
                  </a:lnTo>
                  <a:lnTo>
                    <a:pt x="0" y="1230034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8">
              <a:extLst>
                <a:ext uri="{FF2B5EF4-FFF2-40B4-BE49-F238E27FC236}">
                  <a16:creationId xmlns:a16="http://schemas.microsoft.com/office/drawing/2014/main" id="{2C347505-B04F-5995-1E0D-2D33233E919A}"/>
                </a:ext>
              </a:extLst>
            </p:cNvPr>
            <p:cNvSpPr txBox="1"/>
            <p:nvPr/>
          </p:nvSpPr>
          <p:spPr>
            <a:xfrm>
              <a:off x="0" y="-47625"/>
              <a:ext cx="1219829" cy="1277659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4169C9C1-6E9C-DE2C-7AAD-FD9E3E4712E6}"/>
              </a:ext>
            </a:extLst>
          </p:cNvPr>
          <p:cNvSpPr txBox="1"/>
          <p:nvPr/>
        </p:nvSpPr>
        <p:spPr>
          <a:xfrm>
            <a:off x="924336" y="2689426"/>
            <a:ext cx="377513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solidFill>
                  <a:srgbClr val="FFFF00"/>
                </a:solidFill>
              </a:rPr>
              <a:t>Health Care</a:t>
            </a:r>
          </a:p>
          <a:p>
            <a:r>
              <a:rPr lang="en-IN" sz="3600" dirty="0">
                <a:solidFill>
                  <a:schemeClr val="bg1"/>
                </a:solidFill>
              </a:rPr>
              <a:t>2,578 Beneficiaries</a:t>
            </a:r>
          </a:p>
          <a:p>
            <a:r>
              <a:rPr lang="en-IN" sz="3600" dirty="0">
                <a:solidFill>
                  <a:srgbClr val="FFFF00"/>
                </a:solidFill>
              </a:rPr>
              <a:t>1,532 Current Year</a:t>
            </a:r>
          </a:p>
          <a:p>
            <a:endParaRPr lang="en-IN" sz="3600" dirty="0">
              <a:solidFill>
                <a:schemeClr val="bg1"/>
              </a:solidFill>
            </a:endParaRPr>
          </a:p>
        </p:txBody>
      </p:sp>
      <p:sp>
        <p:nvSpPr>
          <p:cNvPr id="22" name="Freeform 7">
            <a:extLst>
              <a:ext uri="{FF2B5EF4-FFF2-40B4-BE49-F238E27FC236}">
                <a16:creationId xmlns:a16="http://schemas.microsoft.com/office/drawing/2014/main" id="{6EC85DD1-57D3-8749-BC6F-CB07AA8924CB}"/>
              </a:ext>
            </a:extLst>
          </p:cNvPr>
          <p:cNvSpPr/>
          <p:nvPr/>
        </p:nvSpPr>
        <p:spPr>
          <a:xfrm>
            <a:off x="5187873" y="2290470"/>
            <a:ext cx="4631540" cy="3044870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2B5CBC-CD7A-8B3B-C399-DA21283DD612}"/>
              </a:ext>
            </a:extLst>
          </p:cNvPr>
          <p:cNvSpPr txBox="1"/>
          <p:nvPr/>
        </p:nvSpPr>
        <p:spPr>
          <a:xfrm>
            <a:off x="1269999" y="6047067"/>
            <a:ext cx="2874120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solidFill>
                  <a:srgbClr val="FFFF00"/>
                </a:solidFill>
              </a:rPr>
              <a:t>Education</a:t>
            </a:r>
          </a:p>
          <a:p>
            <a:r>
              <a:rPr lang="en-IN" sz="3600" dirty="0">
                <a:solidFill>
                  <a:schemeClr val="bg1"/>
                </a:solidFill>
              </a:rPr>
              <a:t>84 Students</a:t>
            </a:r>
          </a:p>
          <a:p>
            <a:r>
              <a:rPr lang="en-IN" sz="3600" dirty="0">
                <a:solidFill>
                  <a:srgbClr val="FFFF00"/>
                </a:solidFill>
              </a:rPr>
              <a:t>64 Active</a:t>
            </a:r>
          </a:p>
          <a:p>
            <a:r>
              <a:rPr lang="en-IN" sz="3600" dirty="0">
                <a:solidFill>
                  <a:schemeClr val="bg1"/>
                </a:solidFill>
              </a:rPr>
              <a:t>47 Institutions</a:t>
            </a:r>
          </a:p>
          <a:p>
            <a:r>
              <a:rPr lang="en-IN" sz="3600" dirty="0">
                <a:solidFill>
                  <a:schemeClr val="bg1"/>
                </a:solidFill>
              </a:rPr>
              <a:t>13 States</a:t>
            </a:r>
          </a:p>
          <a:p>
            <a:r>
              <a:rPr lang="en-IN" sz="3600" dirty="0">
                <a:solidFill>
                  <a:schemeClr val="bg1"/>
                </a:solidFill>
              </a:rPr>
              <a:t>29 Volunteers</a:t>
            </a:r>
          </a:p>
        </p:txBody>
      </p:sp>
      <p:grpSp>
        <p:nvGrpSpPr>
          <p:cNvPr id="29" name="Group 6">
            <a:extLst>
              <a:ext uri="{FF2B5EF4-FFF2-40B4-BE49-F238E27FC236}">
                <a16:creationId xmlns:a16="http://schemas.microsoft.com/office/drawing/2014/main" id="{72A91E95-72CD-CB1A-8A94-FAEEBE4499CD}"/>
              </a:ext>
            </a:extLst>
          </p:cNvPr>
          <p:cNvGrpSpPr/>
          <p:nvPr/>
        </p:nvGrpSpPr>
        <p:grpSpPr>
          <a:xfrm>
            <a:off x="5187874" y="5576503"/>
            <a:ext cx="4710614" cy="4443797"/>
            <a:chOff x="-4645" y="-34278"/>
            <a:chExt cx="1224474" cy="1277659"/>
          </a:xfrm>
          <a:solidFill>
            <a:schemeClr val="accent4">
              <a:lumMod val="75000"/>
            </a:schemeClr>
          </a:solidFill>
        </p:grpSpPr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B76D486B-2443-03B8-BDAF-C859A3ABD50B}"/>
                </a:ext>
              </a:extLst>
            </p:cNvPr>
            <p:cNvSpPr/>
            <p:nvPr/>
          </p:nvSpPr>
          <p:spPr>
            <a:xfrm>
              <a:off x="0" y="0"/>
              <a:ext cx="1219829" cy="1230034"/>
            </a:xfrm>
            <a:custGeom>
              <a:avLst/>
              <a:gdLst/>
              <a:ahLst/>
              <a:cxnLst/>
              <a:rect l="l" t="t" r="r" b="b"/>
              <a:pathLst>
                <a:path w="1219829" h="1230034">
                  <a:moveTo>
                    <a:pt x="0" y="0"/>
                  </a:moveTo>
                  <a:lnTo>
                    <a:pt x="1219829" y="0"/>
                  </a:lnTo>
                  <a:lnTo>
                    <a:pt x="1219829" y="1230034"/>
                  </a:lnTo>
                  <a:lnTo>
                    <a:pt x="0" y="1230034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TextBox 8">
              <a:extLst>
                <a:ext uri="{FF2B5EF4-FFF2-40B4-BE49-F238E27FC236}">
                  <a16:creationId xmlns:a16="http://schemas.microsoft.com/office/drawing/2014/main" id="{14EDCED3-E970-D0E9-8624-B6D7D4B82179}"/>
                </a:ext>
              </a:extLst>
            </p:cNvPr>
            <p:cNvSpPr txBox="1"/>
            <p:nvPr/>
          </p:nvSpPr>
          <p:spPr>
            <a:xfrm>
              <a:off x="-4645" y="-34278"/>
              <a:ext cx="1219829" cy="1277659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98A4340A-FC07-AEE6-0282-46D4C4722943}"/>
              </a:ext>
            </a:extLst>
          </p:cNvPr>
          <p:cNvSpPr txBox="1"/>
          <p:nvPr/>
        </p:nvSpPr>
        <p:spPr>
          <a:xfrm>
            <a:off x="5698204" y="2615266"/>
            <a:ext cx="390498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solidFill>
                  <a:srgbClr val="FFFF00"/>
                </a:solidFill>
              </a:rPr>
              <a:t>Plantation</a:t>
            </a:r>
          </a:p>
          <a:p>
            <a:r>
              <a:rPr lang="en-IN" sz="3600" dirty="0">
                <a:solidFill>
                  <a:schemeClr val="bg1"/>
                </a:solidFill>
              </a:rPr>
              <a:t>35,000 trees</a:t>
            </a:r>
          </a:p>
          <a:p>
            <a:r>
              <a:rPr lang="en-IN" sz="3600" dirty="0">
                <a:solidFill>
                  <a:srgbClr val="FFFF00"/>
                </a:solidFill>
              </a:rPr>
              <a:t>10,000 Current Year</a:t>
            </a:r>
          </a:p>
          <a:p>
            <a:endParaRPr lang="en-IN" sz="3600" dirty="0">
              <a:solidFill>
                <a:schemeClr val="bg1"/>
              </a:solidFill>
            </a:endParaRPr>
          </a:p>
        </p:txBody>
      </p:sp>
      <p:grpSp>
        <p:nvGrpSpPr>
          <p:cNvPr id="33" name="Group 6">
            <a:extLst>
              <a:ext uri="{FF2B5EF4-FFF2-40B4-BE49-F238E27FC236}">
                <a16:creationId xmlns:a16="http://schemas.microsoft.com/office/drawing/2014/main" id="{C0B1AA2C-02A5-ED8E-D33E-8253139DAADD}"/>
              </a:ext>
            </a:extLst>
          </p:cNvPr>
          <p:cNvGrpSpPr/>
          <p:nvPr/>
        </p:nvGrpSpPr>
        <p:grpSpPr>
          <a:xfrm>
            <a:off x="11544199" y="8494935"/>
            <a:ext cx="1840064" cy="1281021"/>
            <a:chOff x="0" y="0"/>
            <a:chExt cx="1219829" cy="1230034"/>
          </a:xfrm>
          <a:solidFill>
            <a:schemeClr val="accent4">
              <a:lumMod val="75000"/>
            </a:schemeClr>
          </a:solidFill>
        </p:grpSpPr>
        <p:sp>
          <p:nvSpPr>
            <p:cNvPr id="34" name="Freeform 7">
              <a:extLst>
                <a:ext uri="{FF2B5EF4-FFF2-40B4-BE49-F238E27FC236}">
                  <a16:creationId xmlns:a16="http://schemas.microsoft.com/office/drawing/2014/main" id="{26A93EFF-1F9D-2C5A-CAE6-6EC03D605FA1}"/>
                </a:ext>
              </a:extLst>
            </p:cNvPr>
            <p:cNvSpPr/>
            <p:nvPr/>
          </p:nvSpPr>
          <p:spPr>
            <a:xfrm>
              <a:off x="0" y="0"/>
              <a:ext cx="1219829" cy="1230034"/>
            </a:xfrm>
            <a:custGeom>
              <a:avLst/>
              <a:gdLst/>
              <a:ahLst/>
              <a:cxnLst/>
              <a:rect l="l" t="t" r="r" b="b"/>
              <a:pathLst>
                <a:path w="1219829" h="1230034">
                  <a:moveTo>
                    <a:pt x="0" y="0"/>
                  </a:moveTo>
                  <a:lnTo>
                    <a:pt x="1219829" y="0"/>
                  </a:lnTo>
                  <a:lnTo>
                    <a:pt x="1219829" y="1230034"/>
                  </a:lnTo>
                  <a:lnTo>
                    <a:pt x="0" y="1230034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TextBox 8">
              <a:extLst>
                <a:ext uri="{FF2B5EF4-FFF2-40B4-BE49-F238E27FC236}">
                  <a16:creationId xmlns:a16="http://schemas.microsoft.com/office/drawing/2014/main" id="{3EC10A5C-D89F-4B00-8ED5-FD02046866CC}"/>
                </a:ext>
              </a:extLst>
            </p:cNvPr>
            <p:cNvSpPr txBox="1"/>
            <p:nvPr/>
          </p:nvSpPr>
          <p:spPr>
            <a:xfrm>
              <a:off x="0" y="-47625"/>
              <a:ext cx="1219829" cy="1277659"/>
            </a:xfrm>
            <a:prstGeom prst="rect">
              <a:avLst/>
            </a:prstGeom>
            <a:solidFill>
              <a:srgbClr val="0070C0"/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r>
                <a:rPr lang="en-IN" sz="2400" b="1" dirty="0"/>
                <a:t>2021-22</a:t>
              </a:r>
            </a:p>
            <a:p>
              <a:pPr algn="ctr">
                <a:lnSpc>
                  <a:spcPts val="2380"/>
                </a:lnSpc>
              </a:pPr>
              <a:endParaRPr lang="en-IN" sz="2400" b="1" dirty="0"/>
            </a:p>
            <a:p>
              <a:pPr algn="ctr">
                <a:lnSpc>
                  <a:spcPts val="2380"/>
                </a:lnSpc>
              </a:pPr>
              <a:r>
                <a:rPr lang="en-GB" sz="2800" b="1" dirty="0">
                  <a:solidFill>
                    <a:srgbClr val="FFFF00"/>
                  </a:solidFill>
                </a:rPr>
                <a:t>₹ </a:t>
              </a:r>
              <a:r>
                <a:rPr lang="en-IN" sz="2800" b="1" dirty="0">
                  <a:solidFill>
                    <a:srgbClr val="FFFF00"/>
                  </a:solidFill>
                </a:rPr>
                <a:t>5.6 L</a:t>
              </a:r>
              <a:endParaRPr sz="28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36" name="TextBox 8">
            <a:extLst>
              <a:ext uri="{FF2B5EF4-FFF2-40B4-BE49-F238E27FC236}">
                <a16:creationId xmlns:a16="http://schemas.microsoft.com/office/drawing/2014/main" id="{CB1356CD-7960-B87B-02C1-3083B840C159}"/>
              </a:ext>
            </a:extLst>
          </p:cNvPr>
          <p:cNvSpPr txBox="1"/>
          <p:nvPr/>
        </p:nvSpPr>
        <p:spPr>
          <a:xfrm>
            <a:off x="11544199" y="7089917"/>
            <a:ext cx="1840064" cy="133062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50800" tIns="50800" rIns="50800" bIns="50800" rtlCol="0" anchor="ctr"/>
          <a:lstStyle/>
          <a:p>
            <a:pPr algn="ctr">
              <a:lnSpc>
                <a:spcPts val="2380"/>
              </a:lnSpc>
            </a:pPr>
            <a:r>
              <a:rPr lang="en-IN" sz="2400" b="1" dirty="0"/>
              <a:t>2022-23</a:t>
            </a:r>
          </a:p>
          <a:p>
            <a:pPr algn="ctr">
              <a:lnSpc>
                <a:spcPts val="2380"/>
              </a:lnSpc>
            </a:pPr>
            <a:endParaRPr lang="en-IN" sz="2400" b="1" dirty="0"/>
          </a:p>
          <a:p>
            <a:pPr algn="ctr">
              <a:lnSpc>
                <a:spcPts val="2380"/>
              </a:lnSpc>
            </a:pPr>
            <a:r>
              <a:rPr lang="en-GB" sz="2800" b="1" dirty="0">
                <a:solidFill>
                  <a:srgbClr val="FFFF00"/>
                </a:solidFill>
              </a:rPr>
              <a:t>₹ </a:t>
            </a:r>
            <a:r>
              <a:rPr lang="en-IN" sz="2800" b="1" dirty="0">
                <a:solidFill>
                  <a:srgbClr val="FFFF00"/>
                </a:solidFill>
              </a:rPr>
              <a:t>8.2 L</a:t>
            </a:r>
            <a:endParaRPr sz="2800" b="1" dirty="0">
              <a:solidFill>
                <a:srgbClr val="FFFF00"/>
              </a:solidFill>
            </a:endParaRPr>
          </a:p>
        </p:txBody>
      </p:sp>
      <p:sp>
        <p:nvSpPr>
          <p:cNvPr id="37" name="TextBox 8">
            <a:extLst>
              <a:ext uri="{FF2B5EF4-FFF2-40B4-BE49-F238E27FC236}">
                <a16:creationId xmlns:a16="http://schemas.microsoft.com/office/drawing/2014/main" id="{DB172DE9-058C-4A84-DAC1-8B997D3F517D}"/>
              </a:ext>
            </a:extLst>
          </p:cNvPr>
          <p:cNvSpPr txBox="1"/>
          <p:nvPr/>
        </p:nvSpPr>
        <p:spPr>
          <a:xfrm>
            <a:off x="11544199" y="5759297"/>
            <a:ext cx="1840064" cy="13306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50800" tIns="50800" rIns="50800" bIns="50800" rtlCol="0" anchor="ctr"/>
          <a:lstStyle/>
          <a:p>
            <a:pPr algn="ctr">
              <a:lnSpc>
                <a:spcPts val="2380"/>
              </a:lnSpc>
            </a:pPr>
            <a:r>
              <a:rPr lang="en-IN" sz="2400" b="1" dirty="0"/>
              <a:t>2023-24</a:t>
            </a:r>
          </a:p>
          <a:p>
            <a:pPr algn="ctr">
              <a:lnSpc>
                <a:spcPts val="2380"/>
              </a:lnSpc>
            </a:pPr>
            <a:endParaRPr lang="en-IN" sz="2400" b="1" dirty="0"/>
          </a:p>
          <a:p>
            <a:pPr algn="ctr">
              <a:lnSpc>
                <a:spcPts val="2380"/>
              </a:lnSpc>
            </a:pPr>
            <a:r>
              <a:rPr lang="en-GB" sz="2800" b="1" dirty="0">
                <a:solidFill>
                  <a:srgbClr val="FFFF00"/>
                </a:solidFill>
              </a:rPr>
              <a:t>₹ </a:t>
            </a:r>
            <a:r>
              <a:rPr lang="en-IN" sz="2800" b="1" dirty="0">
                <a:solidFill>
                  <a:srgbClr val="FFFF00"/>
                </a:solidFill>
              </a:rPr>
              <a:t>13.9 L</a:t>
            </a:r>
            <a:endParaRPr sz="2800" b="1" dirty="0">
              <a:solidFill>
                <a:srgbClr val="FFFF00"/>
              </a:solidFill>
            </a:endParaRPr>
          </a:p>
        </p:txBody>
      </p:sp>
      <p:sp>
        <p:nvSpPr>
          <p:cNvPr id="38" name="TextBox 8">
            <a:extLst>
              <a:ext uri="{FF2B5EF4-FFF2-40B4-BE49-F238E27FC236}">
                <a16:creationId xmlns:a16="http://schemas.microsoft.com/office/drawing/2014/main" id="{F7FBF063-1EF4-D0B1-5A93-4B61F01D450D}"/>
              </a:ext>
            </a:extLst>
          </p:cNvPr>
          <p:cNvSpPr txBox="1"/>
          <p:nvPr/>
        </p:nvSpPr>
        <p:spPr>
          <a:xfrm>
            <a:off x="11544199" y="4428677"/>
            <a:ext cx="1840064" cy="13306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50800" tIns="50800" rIns="50800" bIns="50800" rtlCol="0" anchor="ctr"/>
          <a:lstStyle/>
          <a:p>
            <a:pPr algn="ctr">
              <a:lnSpc>
                <a:spcPts val="2380"/>
              </a:lnSpc>
            </a:pPr>
            <a:r>
              <a:rPr lang="en-IN" sz="2400" b="1" dirty="0"/>
              <a:t>2024-25</a:t>
            </a:r>
          </a:p>
          <a:p>
            <a:pPr algn="ctr">
              <a:lnSpc>
                <a:spcPts val="2380"/>
              </a:lnSpc>
            </a:pPr>
            <a:endParaRPr lang="en-IN" sz="2400" b="1" dirty="0"/>
          </a:p>
          <a:p>
            <a:pPr algn="ctr">
              <a:lnSpc>
                <a:spcPts val="2380"/>
              </a:lnSpc>
            </a:pPr>
            <a:r>
              <a:rPr lang="en-GB" sz="2800" b="1" dirty="0">
                <a:solidFill>
                  <a:srgbClr val="FFFF00"/>
                </a:solidFill>
              </a:rPr>
              <a:t>₹ </a:t>
            </a:r>
            <a:r>
              <a:rPr lang="en-IN" sz="2800" b="1" dirty="0">
                <a:solidFill>
                  <a:srgbClr val="FFFF00"/>
                </a:solidFill>
              </a:rPr>
              <a:t>36.2 L</a:t>
            </a:r>
            <a:endParaRPr sz="2800" b="1" dirty="0">
              <a:solidFill>
                <a:srgbClr val="FFFF00"/>
              </a:solidFill>
            </a:endParaRPr>
          </a:p>
        </p:txBody>
      </p:sp>
      <p:sp>
        <p:nvSpPr>
          <p:cNvPr id="39" name="TextBox 8">
            <a:extLst>
              <a:ext uri="{FF2B5EF4-FFF2-40B4-BE49-F238E27FC236}">
                <a16:creationId xmlns:a16="http://schemas.microsoft.com/office/drawing/2014/main" id="{7C55442E-4B90-032B-EFF4-DBC2E71E8800}"/>
              </a:ext>
            </a:extLst>
          </p:cNvPr>
          <p:cNvSpPr txBox="1"/>
          <p:nvPr/>
        </p:nvSpPr>
        <p:spPr>
          <a:xfrm>
            <a:off x="11544199" y="3073258"/>
            <a:ext cx="1840064" cy="1330620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50800" tIns="50800" rIns="50800" bIns="50800" rtlCol="0" anchor="ctr"/>
          <a:lstStyle/>
          <a:p>
            <a:pPr algn="ctr">
              <a:lnSpc>
                <a:spcPts val="2380"/>
              </a:lnSpc>
            </a:pPr>
            <a:r>
              <a:rPr lang="en-IN" sz="2400" b="1" dirty="0"/>
              <a:t>2025-26</a:t>
            </a:r>
          </a:p>
          <a:p>
            <a:pPr algn="ctr">
              <a:lnSpc>
                <a:spcPts val="2380"/>
              </a:lnSpc>
            </a:pPr>
            <a:endParaRPr lang="en-IN" sz="2400" b="1" dirty="0"/>
          </a:p>
          <a:p>
            <a:pPr algn="ctr">
              <a:lnSpc>
                <a:spcPts val="2380"/>
              </a:lnSpc>
            </a:pPr>
            <a:r>
              <a:rPr lang="en-GB" sz="2800" b="1" dirty="0">
                <a:solidFill>
                  <a:srgbClr val="FFFF00"/>
                </a:solidFill>
              </a:rPr>
              <a:t>₹ </a:t>
            </a:r>
            <a:r>
              <a:rPr lang="en-IN" sz="2800" b="1" dirty="0">
                <a:solidFill>
                  <a:srgbClr val="FFFF00"/>
                </a:solidFill>
              </a:rPr>
              <a:t>40.3 L</a:t>
            </a:r>
            <a:endParaRPr sz="2800" b="1" dirty="0">
              <a:solidFill>
                <a:srgbClr val="FFFF00"/>
              </a:solidFill>
            </a:endParaRPr>
          </a:p>
        </p:txBody>
      </p:sp>
      <p:sp>
        <p:nvSpPr>
          <p:cNvPr id="40" name="TextBox 8">
            <a:extLst>
              <a:ext uri="{FF2B5EF4-FFF2-40B4-BE49-F238E27FC236}">
                <a16:creationId xmlns:a16="http://schemas.microsoft.com/office/drawing/2014/main" id="{8B1D0AED-1071-9617-AFF0-4C2D9CC27F55}"/>
              </a:ext>
            </a:extLst>
          </p:cNvPr>
          <p:cNvSpPr txBox="1"/>
          <p:nvPr/>
        </p:nvSpPr>
        <p:spPr>
          <a:xfrm>
            <a:off x="11544199" y="1722943"/>
            <a:ext cx="1840064" cy="1181697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50800" tIns="50800" rIns="50800" bIns="50800" rtlCol="0" anchor="ctr"/>
          <a:lstStyle/>
          <a:p>
            <a:pPr algn="ctr">
              <a:lnSpc>
                <a:spcPts val="2380"/>
              </a:lnSpc>
            </a:pPr>
            <a:r>
              <a:rPr lang="en-IN" sz="2400" b="1" dirty="0">
                <a:solidFill>
                  <a:schemeClr val="bg1"/>
                </a:solidFill>
              </a:rPr>
              <a:t>Cumulative</a:t>
            </a:r>
          </a:p>
          <a:p>
            <a:pPr algn="ctr">
              <a:lnSpc>
                <a:spcPts val="2380"/>
              </a:lnSpc>
            </a:pPr>
            <a:endParaRPr lang="en-IN" sz="2400" b="1" dirty="0">
              <a:solidFill>
                <a:schemeClr val="bg1"/>
              </a:solidFill>
            </a:endParaRPr>
          </a:p>
          <a:p>
            <a:pPr algn="ctr">
              <a:lnSpc>
                <a:spcPts val="2380"/>
              </a:lnSpc>
            </a:pPr>
            <a:r>
              <a:rPr lang="en-GB" sz="2800" b="1" dirty="0">
                <a:solidFill>
                  <a:srgbClr val="FFFF00"/>
                </a:solidFill>
              </a:rPr>
              <a:t>₹ 1.1</a:t>
            </a:r>
            <a:r>
              <a:rPr lang="en-IN" sz="2800" b="1" dirty="0">
                <a:solidFill>
                  <a:srgbClr val="FFFF00"/>
                </a:solidFill>
              </a:rPr>
              <a:t> Cr</a:t>
            </a:r>
            <a:endParaRPr sz="2800" b="1" dirty="0">
              <a:solidFill>
                <a:srgbClr val="FFFF00"/>
              </a:solidFill>
            </a:endParaRPr>
          </a:p>
        </p:txBody>
      </p:sp>
      <p:sp>
        <p:nvSpPr>
          <p:cNvPr id="41" name="TextBox 8">
            <a:extLst>
              <a:ext uri="{FF2B5EF4-FFF2-40B4-BE49-F238E27FC236}">
                <a16:creationId xmlns:a16="http://schemas.microsoft.com/office/drawing/2014/main" id="{08F7FCDD-0412-F4EE-9023-4057CBEF1DBF}"/>
              </a:ext>
            </a:extLst>
          </p:cNvPr>
          <p:cNvSpPr txBox="1"/>
          <p:nvPr/>
        </p:nvSpPr>
        <p:spPr>
          <a:xfrm>
            <a:off x="11544199" y="491845"/>
            <a:ext cx="1840064" cy="1181697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50800" tIns="50800" rIns="50800" bIns="50800" rtlCol="0" anchor="ctr"/>
          <a:lstStyle/>
          <a:p>
            <a:pPr algn="ctr">
              <a:lnSpc>
                <a:spcPts val="2380"/>
              </a:lnSpc>
            </a:pPr>
            <a:r>
              <a:rPr lang="en-IN" sz="2800" b="1" dirty="0">
                <a:solidFill>
                  <a:schemeClr val="bg1"/>
                </a:solidFill>
              </a:rPr>
              <a:t>Spending</a:t>
            </a:r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id="{C33BDDDB-84DD-4032-E222-1A2F2E11C81D}"/>
              </a:ext>
            </a:extLst>
          </p:cNvPr>
          <p:cNvSpPr txBox="1"/>
          <p:nvPr/>
        </p:nvSpPr>
        <p:spPr>
          <a:xfrm>
            <a:off x="13970226" y="491845"/>
            <a:ext cx="1840064" cy="1181697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50800" tIns="50800" rIns="50800" bIns="50800" rtlCol="0" anchor="ctr"/>
          <a:lstStyle/>
          <a:p>
            <a:pPr algn="ctr">
              <a:lnSpc>
                <a:spcPts val="2380"/>
              </a:lnSpc>
            </a:pPr>
            <a:r>
              <a:rPr lang="en-IN" sz="2800" b="1" dirty="0">
                <a:solidFill>
                  <a:schemeClr val="bg1"/>
                </a:solidFill>
              </a:rPr>
              <a:t>Collection</a:t>
            </a: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284F0338-3241-E430-F0F7-F91214CC95F3}"/>
              </a:ext>
            </a:extLst>
          </p:cNvPr>
          <p:cNvSpPr txBox="1"/>
          <p:nvPr/>
        </p:nvSpPr>
        <p:spPr>
          <a:xfrm>
            <a:off x="13983101" y="1717540"/>
            <a:ext cx="1840064" cy="1181697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50800" tIns="50800" rIns="50800" bIns="50800" rtlCol="0" anchor="ctr"/>
          <a:lstStyle/>
          <a:p>
            <a:pPr algn="ctr">
              <a:lnSpc>
                <a:spcPts val="2380"/>
              </a:lnSpc>
            </a:pPr>
            <a:r>
              <a:rPr lang="en-IN" sz="2400" b="1" dirty="0">
                <a:solidFill>
                  <a:schemeClr val="bg1"/>
                </a:solidFill>
              </a:rPr>
              <a:t>Cumulative</a:t>
            </a:r>
          </a:p>
          <a:p>
            <a:pPr algn="ctr">
              <a:lnSpc>
                <a:spcPts val="2380"/>
              </a:lnSpc>
            </a:pPr>
            <a:endParaRPr lang="en-IN" sz="2400" b="1" dirty="0">
              <a:solidFill>
                <a:schemeClr val="bg1"/>
              </a:solidFill>
            </a:endParaRPr>
          </a:p>
          <a:p>
            <a:pPr algn="ctr">
              <a:lnSpc>
                <a:spcPts val="2380"/>
              </a:lnSpc>
            </a:pPr>
            <a:r>
              <a:rPr lang="en-GB" sz="2800" b="1" dirty="0">
                <a:solidFill>
                  <a:srgbClr val="FFFF00"/>
                </a:solidFill>
              </a:rPr>
              <a:t>₹ </a:t>
            </a:r>
            <a:r>
              <a:rPr lang="en-IN" sz="2800" b="1" dirty="0">
                <a:solidFill>
                  <a:srgbClr val="FFFF00"/>
                </a:solidFill>
              </a:rPr>
              <a:t>1.3 Cr</a:t>
            </a:r>
            <a:endParaRPr sz="2800" b="1" dirty="0">
              <a:solidFill>
                <a:srgbClr val="FFFF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6F1B26-3544-8600-C4AF-C62415F63FF8}"/>
              </a:ext>
            </a:extLst>
          </p:cNvPr>
          <p:cNvSpPr txBox="1"/>
          <p:nvPr/>
        </p:nvSpPr>
        <p:spPr>
          <a:xfrm>
            <a:off x="16217053" y="1802155"/>
            <a:ext cx="1840064" cy="1096457"/>
          </a:xfrm>
          <a:prstGeom prst="rect">
            <a:avLst/>
          </a:prstGeom>
          <a:solidFill>
            <a:srgbClr val="7030A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50800" tIns="50800" rIns="50800" bIns="50800" rtlCol="0" anchor="ctr"/>
          <a:lstStyle/>
          <a:p>
            <a:pPr algn="ctr">
              <a:lnSpc>
                <a:spcPts val="2380"/>
              </a:lnSpc>
            </a:pPr>
            <a:r>
              <a:rPr lang="en-IN" sz="2400" b="1" dirty="0">
                <a:solidFill>
                  <a:schemeClr val="bg1"/>
                </a:solidFill>
              </a:rPr>
              <a:t>Expected’26</a:t>
            </a:r>
          </a:p>
          <a:p>
            <a:pPr algn="ctr">
              <a:lnSpc>
                <a:spcPts val="2380"/>
              </a:lnSpc>
            </a:pPr>
            <a:endParaRPr lang="en-IN" sz="2400" b="1" dirty="0">
              <a:solidFill>
                <a:schemeClr val="bg1"/>
              </a:solidFill>
            </a:endParaRPr>
          </a:p>
          <a:p>
            <a:pPr algn="ctr">
              <a:lnSpc>
                <a:spcPts val="2380"/>
              </a:lnSpc>
            </a:pPr>
            <a:r>
              <a:rPr lang="en-GB" sz="2800" b="1" dirty="0">
                <a:solidFill>
                  <a:srgbClr val="FFFF00"/>
                </a:solidFill>
              </a:rPr>
              <a:t>₹ </a:t>
            </a:r>
            <a:r>
              <a:rPr lang="en-IN" sz="2800" b="1" dirty="0">
                <a:solidFill>
                  <a:srgbClr val="FFFF00"/>
                </a:solidFill>
              </a:rPr>
              <a:t>4.0 L</a:t>
            </a:r>
            <a:endParaRPr sz="2800" b="1" dirty="0">
              <a:solidFill>
                <a:srgbClr val="FFFF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47EC12-B695-0312-03C3-1121B240B9B8}"/>
              </a:ext>
            </a:extLst>
          </p:cNvPr>
          <p:cNvSpPr txBox="1"/>
          <p:nvPr/>
        </p:nvSpPr>
        <p:spPr>
          <a:xfrm>
            <a:off x="16217643" y="535844"/>
            <a:ext cx="1840064" cy="1137698"/>
          </a:xfrm>
          <a:prstGeom prst="rect">
            <a:avLst/>
          </a:prstGeom>
          <a:solidFill>
            <a:srgbClr val="7030A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50800" tIns="50800" rIns="50800" bIns="50800" rtlCol="0" anchor="ctr"/>
          <a:lstStyle/>
          <a:p>
            <a:pPr algn="ctr">
              <a:lnSpc>
                <a:spcPts val="2380"/>
              </a:lnSpc>
            </a:pPr>
            <a:r>
              <a:rPr lang="en-IN" sz="2400" b="1" dirty="0">
                <a:solidFill>
                  <a:schemeClr val="bg1"/>
                </a:solidFill>
              </a:rPr>
              <a:t>Cash in hand</a:t>
            </a:r>
          </a:p>
          <a:p>
            <a:pPr algn="ctr">
              <a:lnSpc>
                <a:spcPts val="2380"/>
              </a:lnSpc>
            </a:pPr>
            <a:endParaRPr lang="en-IN" sz="2400" b="1" dirty="0">
              <a:solidFill>
                <a:schemeClr val="bg1"/>
              </a:solidFill>
            </a:endParaRPr>
          </a:p>
          <a:p>
            <a:pPr algn="ctr">
              <a:lnSpc>
                <a:spcPts val="2380"/>
              </a:lnSpc>
            </a:pPr>
            <a:r>
              <a:rPr lang="en-GB" sz="2800" b="1" dirty="0">
                <a:solidFill>
                  <a:srgbClr val="FFFF00"/>
                </a:solidFill>
              </a:rPr>
              <a:t>₹ </a:t>
            </a:r>
            <a:r>
              <a:rPr lang="en-IN" sz="2800" b="1" dirty="0">
                <a:solidFill>
                  <a:srgbClr val="FFFF00"/>
                </a:solidFill>
              </a:rPr>
              <a:t>20.0 L</a:t>
            </a:r>
            <a:endParaRPr sz="2800" b="1" dirty="0">
              <a:solidFill>
                <a:srgbClr val="FFFF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2AFA5B-9E9F-2376-239C-70C7E2EE6740}"/>
              </a:ext>
            </a:extLst>
          </p:cNvPr>
          <p:cNvSpPr txBox="1"/>
          <p:nvPr/>
        </p:nvSpPr>
        <p:spPr>
          <a:xfrm>
            <a:off x="5644948" y="6850928"/>
            <a:ext cx="373448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solidFill>
                  <a:srgbClr val="FFFF00"/>
                </a:solidFill>
              </a:rPr>
              <a:t>Relief work</a:t>
            </a:r>
          </a:p>
          <a:p>
            <a:r>
              <a:rPr lang="en-IN" sz="3600" dirty="0">
                <a:solidFill>
                  <a:schemeClr val="bg1"/>
                </a:solidFill>
              </a:rPr>
              <a:t>1,818 Beneficiaries</a:t>
            </a:r>
          </a:p>
          <a:p>
            <a:r>
              <a:rPr lang="en-IN" sz="3600" dirty="0">
                <a:solidFill>
                  <a:srgbClr val="FFFF00"/>
                </a:solidFill>
              </a:rPr>
              <a:t>650 Current Year</a:t>
            </a:r>
          </a:p>
          <a:p>
            <a:endParaRPr lang="en-IN" sz="3600" dirty="0">
              <a:solidFill>
                <a:schemeClr val="bg1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3E8D09C-89AC-C424-8566-BE4931725F2D}"/>
              </a:ext>
            </a:extLst>
          </p:cNvPr>
          <p:cNvCxnSpPr>
            <a:cxnSpLocks/>
          </p:cNvCxnSpPr>
          <p:nvPr/>
        </p:nvCxnSpPr>
        <p:spPr>
          <a:xfrm>
            <a:off x="10813533" y="0"/>
            <a:ext cx="144703" cy="10312474"/>
          </a:xfrm>
          <a:prstGeom prst="line">
            <a:avLst/>
          </a:prstGeom>
          <a:ln w="22225"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TextBox 8">
            <a:extLst>
              <a:ext uri="{FF2B5EF4-FFF2-40B4-BE49-F238E27FC236}">
                <a16:creationId xmlns:a16="http://schemas.microsoft.com/office/drawing/2014/main" id="{D4C84EAE-E66B-7390-2AE6-819108F65813}"/>
              </a:ext>
            </a:extLst>
          </p:cNvPr>
          <p:cNvSpPr txBox="1"/>
          <p:nvPr/>
        </p:nvSpPr>
        <p:spPr>
          <a:xfrm>
            <a:off x="13983101" y="3082902"/>
            <a:ext cx="1840064" cy="1181697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50800" tIns="50800" rIns="50800" bIns="50800" rtlCol="0" anchor="ctr"/>
          <a:lstStyle/>
          <a:p>
            <a:pPr algn="ctr">
              <a:lnSpc>
                <a:spcPts val="2380"/>
              </a:lnSpc>
            </a:pPr>
            <a:r>
              <a:rPr lang="en-IN" sz="2400" b="1" dirty="0">
                <a:solidFill>
                  <a:schemeClr val="bg1"/>
                </a:solidFill>
              </a:rPr>
              <a:t>Interest</a:t>
            </a:r>
          </a:p>
          <a:p>
            <a:pPr algn="ctr">
              <a:lnSpc>
                <a:spcPts val="2380"/>
              </a:lnSpc>
            </a:pPr>
            <a:endParaRPr lang="en-IN" sz="2400" b="1" dirty="0">
              <a:solidFill>
                <a:schemeClr val="bg1"/>
              </a:solidFill>
            </a:endParaRPr>
          </a:p>
          <a:p>
            <a:pPr algn="ctr">
              <a:lnSpc>
                <a:spcPts val="2380"/>
              </a:lnSpc>
            </a:pPr>
            <a:r>
              <a:rPr lang="en-GB" sz="2800" b="1" dirty="0">
                <a:solidFill>
                  <a:srgbClr val="FFFF00"/>
                </a:solidFill>
              </a:rPr>
              <a:t>₹ </a:t>
            </a:r>
            <a:r>
              <a:rPr lang="en-IN" sz="2800" b="1" dirty="0">
                <a:solidFill>
                  <a:srgbClr val="FFFF00"/>
                </a:solidFill>
              </a:rPr>
              <a:t>0.5 L</a:t>
            </a:r>
            <a:endParaRPr sz="2800" b="1" dirty="0">
              <a:solidFill>
                <a:srgbClr val="FFFF00"/>
              </a:solidFill>
            </a:endParaRPr>
          </a:p>
        </p:txBody>
      </p:sp>
      <p:pic>
        <p:nvPicPr>
          <p:cNvPr id="21" name="Picture 2" descr="D:\LIVE4HELP\jppegs\L4HLOGO-02.png">
            <a:extLst>
              <a:ext uri="{FF2B5EF4-FFF2-40B4-BE49-F238E27FC236}">
                <a16:creationId xmlns:a16="http://schemas.microsoft.com/office/drawing/2014/main" id="{602269F0-5EA4-7306-5C64-8569A71EC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027" y="-115837"/>
            <a:ext cx="1219200" cy="121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/>
      <p:bldP spid="28" grpId="0"/>
      <p:bldP spid="32" grpId="0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" grpId="0" animBg="1"/>
      <p:bldP spid="5" grpId="0" animBg="1"/>
      <p:bldP spid="9" grpId="0" animBg="1"/>
      <p:bldP spid="11" grpId="0" animBg="1"/>
      <p:bldP spid="12" grpId="0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9C31194-7B72-4272-196F-EDA0B95D3634}"/>
              </a:ext>
            </a:extLst>
          </p:cNvPr>
          <p:cNvGraphicFramePr/>
          <p:nvPr/>
        </p:nvGraphicFramePr>
        <p:xfrm>
          <a:off x="0" y="0"/>
          <a:ext cx="10668000" cy="7139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B4AAD16-74D7-4237-E9CA-785202F926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6054668"/>
              </p:ext>
            </p:extLst>
          </p:nvPr>
        </p:nvGraphicFramePr>
        <p:xfrm>
          <a:off x="0" y="7139940"/>
          <a:ext cx="106680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6000">
                  <a:extLst>
                    <a:ext uri="{9D8B030D-6E8A-4147-A177-3AD203B41FA5}">
                      <a16:colId xmlns:a16="http://schemas.microsoft.com/office/drawing/2014/main" val="1246335980"/>
                    </a:ext>
                  </a:extLst>
                </a:gridCol>
                <a:gridCol w="3556000">
                  <a:extLst>
                    <a:ext uri="{9D8B030D-6E8A-4147-A177-3AD203B41FA5}">
                      <a16:colId xmlns:a16="http://schemas.microsoft.com/office/drawing/2014/main" val="3129798589"/>
                    </a:ext>
                  </a:extLst>
                </a:gridCol>
                <a:gridCol w="3556000">
                  <a:extLst>
                    <a:ext uri="{9D8B030D-6E8A-4147-A177-3AD203B41FA5}">
                      <a16:colId xmlns:a16="http://schemas.microsoft.com/office/drawing/2014/main" val="1386848118"/>
                    </a:ext>
                  </a:extLst>
                </a:gridCol>
              </a:tblGrid>
              <a:tr h="429260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Sector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Collection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Spent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376716"/>
                  </a:ext>
                </a:extLst>
              </a:tr>
              <a:tr h="429260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₹</a:t>
                      </a:r>
                      <a:r>
                        <a:rPr lang="en-IN" sz="2800" dirty="0"/>
                        <a:t>47.7 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₹</a:t>
                      </a:r>
                      <a:r>
                        <a:rPr lang="en-IN" sz="2800" dirty="0"/>
                        <a:t>38.7 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098517"/>
                  </a:ext>
                </a:extLst>
              </a:tr>
              <a:tr h="429260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Health 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₹</a:t>
                      </a:r>
                      <a:r>
                        <a:rPr lang="en-IN" sz="2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39.6</a:t>
                      </a:r>
                      <a:r>
                        <a:rPr lang="en-IN" sz="2800" b="0" dirty="0"/>
                        <a:t> </a:t>
                      </a:r>
                      <a:r>
                        <a:rPr lang="en-IN" sz="2800" dirty="0"/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₹</a:t>
                      </a:r>
                      <a:r>
                        <a:rPr lang="en-IN" sz="2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r>
                        <a:rPr lang="en-IN" sz="2800" dirty="0"/>
                        <a:t>.3L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138360"/>
                  </a:ext>
                </a:extLst>
              </a:tr>
              <a:tr h="429260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Plantation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₹</a:t>
                      </a:r>
                      <a:r>
                        <a:rPr lang="en-IN" sz="2800" dirty="0"/>
                        <a:t>23.0 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₹</a:t>
                      </a:r>
                      <a:r>
                        <a:rPr lang="en-IN" sz="2800" dirty="0"/>
                        <a:t>18.3 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895050"/>
                  </a:ext>
                </a:extLst>
              </a:tr>
              <a:tr h="429260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Relief 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₹</a:t>
                      </a:r>
                      <a:r>
                        <a:rPr lang="en-IN" sz="2800" dirty="0"/>
                        <a:t>15.0 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₹</a:t>
                      </a:r>
                      <a:r>
                        <a:rPr lang="en-IN" sz="2800" dirty="0"/>
                        <a:t>13.2 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676130"/>
                  </a:ext>
                </a:extLst>
              </a:tr>
              <a:tr h="429260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Admin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₹</a:t>
                      </a:r>
                      <a:r>
                        <a:rPr lang="en-IN" sz="2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en-IN" sz="2800" b="0" dirty="0"/>
                        <a:t>.1</a:t>
                      </a:r>
                      <a:r>
                        <a:rPr lang="en-IN" sz="2800" dirty="0"/>
                        <a:t> 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75434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591484E-65F9-1CBF-1392-EEEBB1DF36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41260"/>
              </p:ext>
            </p:extLst>
          </p:nvPr>
        </p:nvGraphicFramePr>
        <p:xfrm>
          <a:off x="10857671" y="952500"/>
          <a:ext cx="7277929" cy="454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01646">
                  <a:extLst>
                    <a:ext uri="{9D8B030D-6E8A-4147-A177-3AD203B41FA5}">
                      <a16:colId xmlns:a16="http://schemas.microsoft.com/office/drawing/2014/main" val="4222240690"/>
                    </a:ext>
                  </a:extLst>
                </a:gridCol>
                <a:gridCol w="3425435">
                  <a:extLst>
                    <a:ext uri="{9D8B030D-6E8A-4147-A177-3AD203B41FA5}">
                      <a16:colId xmlns:a16="http://schemas.microsoft.com/office/drawing/2014/main" val="2383780851"/>
                    </a:ext>
                  </a:extLst>
                </a:gridCol>
                <a:gridCol w="1255448">
                  <a:extLst>
                    <a:ext uri="{9D8B030D-6E8A-4147-A177-3AD203B41FA5}">
                      <a16:colId xmlns:a16="http://schemas.microsoft.com/office/drawing/2014/main" val="87643149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480917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IN" sz="20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/>
                        <a:t>Corporates</a:t>
                      </a:r>
                    </a:p>
                    <a:p>
                      <a:pPr algn="ctr"/>
                      <a:endParaRPr lang="en-IN" sz="2000" b="1" dirty="0"/>
                    </a:p>
                    <a:p>
                      <a:pPr algn="ctr"/>
                      <a:endParaRPr lang="en-IN" sz="20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/>
                        <a:t>Corporate collection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/>
                        <a:t>Individual donor collection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6236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b="1" dirty="0"/>
                        <a:t>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N" sz="2000" dirty="0"/>
                        <a:t>Bharati Bhawan Publishers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N" sz="2000" dirty="0"/>
                        <a:t>Ananda Rathi Wealth Ltd.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2000" dirty="0" err="1"/>
                        <a:t>Tredence</a:t>
                      </a:r>
                      <a:r>
                        <a:rPr lang="en-IN" sz="2000" dirty="0"/>
                        <a:t> Analytics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₹17.6</a:t>
                      </a:r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</a:t>
                      </a:r>
                    </a:p>
                    <a:p>
                      <a:r>
                        <a:rPr lang="en-IN" sz="2000" dirty="0">
                          <a:solidFill>
                            <a:srgbClr val="C00000"/>
                          </a:solidFill>
                        </a:rPr>
                        <a:t>(37%)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₹</a:t>
                      </a:r>
                      <a:r>
                        <a:rPr lang="en-IN" sz="2000" b="1" dirty="0"/>
                        <a:t>30.1 L</a:t>
                      </a:r>
                    </a:p>
                    <a:p>
                      <a:r>
                        <a:rPr lang="en-IN" sz="2400" b="0" dirty="0">
                          <a:solidFill>
                            <a:srgbClr val="C00000"/>
                          </a:solidFill>
                        </a:rPr>
                        <a:t>(63%)</a:t>
                      </a:r>
                    </a:p>
                    <a:p>
                      <a:endParaRPr lang="en-IN" sz="2400" b="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083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b="1" dirty="0"/>
                        <a:t>Health 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N" sz="2000" dirty="0"/>
                        <a:t>ERBE Medical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N" sz="2000" dirty="0" err="1"/>
                        <a:t>Tredence</a:t>
                      </a:r>
                      <a:r>
                        <a:rPr lang="en-IN" sz="2000" dirty="0"/>
                        <a:t> Analytics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N" sz="2000" dirty="0"/>
                        <a:t>Eastman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₹</a:t>
                      </a:r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39.6</a:t>
                      </a:r>
                      <a:r>
                        <a:rPr lang="en-IN" sz="2000" b="1" dirty="0"/>
                        <a:t> 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765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b="1" dirty="0"/>
                        <a:t>Plantation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N" sz="2000" dirty="0"/>
                        <a:t>ABS Professionals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N" sz="2000" dirty="0"/>
                        <a:t>Eastman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₹</a:t>
                      </a:r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r>
                        <a:rPr lang="en-IN" sz="2000" b="1" dirty="0"/>
                        <a:t>.0 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₹</a:t>
                      </a:r>
                      <a:r>
                        <a:rPr lang="en-IN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</a:t>
                      </a:r>
                      <a:r>
                        <a:rPr lang="en-IN" sz="2000" b="1" dirty="0"/>
                        <a:t>.0 L</a:t>
                      </a:r>
                    </a:p>
                    <a:p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21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b="1" dirty="0"/>
                        <a:t>Relief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N" sz="2000" dirty="0"/>
                        <a:t>ERBE Medical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₹</a:t>
                      </a:r>
                      <a:r>
                        <a:rPr lang="en-IN" sz="2000" b="1" dirty="0"/>
                        <a:t>15.0 L</a:t>
                      </a:r>
                    </a:p>
                    <a:p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855533"/>
                  </a:ext>
                </a:extLst>
              </a:tr>
            </a:tbl>
          </a:graphicData>
        </a:graphic>
      </p:graphicFrame>
      <p:grpSp>
        <p:nvGrpSpPr>
          <p:cNvPr id="6" name="Group 7">
            <a:extLst>
              <a:ext uri="{FF2B5EF4-FFF2-40B4-BE49-F238E27FC236}">
                <a16:creationId xmlns:a16="http://schemas.microsoft.com/office/drawing/2014/main" id="{45A088C5-0A1D-CA03-9DA3-87DD56D247BD}"/>
              </a:ext>
            </a:extLst>
          </p:cNvPr>
          <p:cNvGrpSpPr/>
          <p:nvPr/>
        </p:nvGrpSpPr>
        <p:grpSpPr>
          <a:xfrm>
            <a:off x="11219717" y="7658100"/>
            <a:ext cx="6553200" cy="3322375"/>
            <a:chOff x="0" y="0"/>
            <a:chExt cx="650742" cy="1193448"/>
          </a:xfrm>
        </p:grpSpPr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D1AB9281-BC59-A01B-80A8-CFD963D6A417}"/>
                </a:ext>
              </a:extLst>
            </p:cNvPr>
            <p:cNvSpPr/>
            <p:nvPr/>
          </p:nvSpPr>
          <p:spPr>
            <a:xfrm>
              <a:off x="0" y="0"/>
              <a:ext cx="650742" cy="1193448"/>
            </a:xfrm>
            <a:custGeom>
              <a:avLst/>
              <a:gdLst/>
              <a:ahLst/>
              <a:cxnLst/>
              <a:rect l="l" t="t" r="r" b="b"/>
              <a:pathLst>
                <a:path w="650742" h="1193448">
                  <a:moveTo>
                    <a:pt x="0" y="0"/>
                  </a:moveTo>
                  <a:lnTo>
                    <a:pt x="650742" y="0"/>
                  </a:lnTo>
                  <a:lnTo>
                    <a:pt x="650742" y="1193448"/>
                  </a:lnTo>
                  <a:lnTo>
                    <a:pt x="0" y="1193448"/>
                  </a:lnTo>
                  <a:close/>
                </a:path>
              </a:pathLst>
            </a:custGeom>
            <a:solidFill>
              <a:srgbClr val="CA9F7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5E355CFE-88AC-7491-8C5E-DA7C10F630D3}"/>
                </a:ext>
              </a:extLst>
            </p:cNvPr>
            <p:cNvSpPr txBox="1"/>
            <p:nvPr/>
          </p:nvSpPr>
          <p:spPr>
            <a:xfrm>
              <a:off x="0" y="-47625"/>
              <a:ext cx="650742" cy="12410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10" name="Freeform 7">
            <a:extLst>
              <a:ext uri="{FF2B5EF4-FFF2-40B4-BE49-F238E27FC236}">
                <a16:creationId xmlns:a16="http://schemas.microsoft.com/office/drawing/2014/main" id="{A46F9202-BAE5-F80A-0933-3D7CABBB5C2D}"/>
              </a:ext>
            </a:extLst>
          </p:cNvPr>
          <p:cNvSpPr/>
          <p:nvPr/>
        </p:nvSpPr>
        <p:spPr>
          <a:xfrm>
            <a:off x="14020800" y="8420100"/>
            <a:ext cx="4631540" cy="4670287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pic>
        <p:nvPicPr>
          <p:cNvPr id="2" name="Picture 2" descr="D:\LIVE4HELP\jppegs\L4HLOGO-02.png">
            <a:extLst>
              <a:ext uri="{FF2B5EF4-FFF2-40B4-BE49-F238E27FC236}">
                <a16:creationId xmlns:a16="http://schemas.microsoft.com/office/drawing/2014/main" id="{6F86B725-83F4-885E-226A-B3F9A06C7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2400" y="8709848"/>
            <a:ext cx="1219200" cy="121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0787D61-85EC-0157-6DD1-72C1021CAE72}"/>
              </a:ext>
            </a:extLst>
          </p:cNvPr>
          <p:cNvSpPr txBox="1"/>
          <p:nvPr/>
        </p:nvSpPr>
        <p:spPr>
          <a:xfrm>
            <a:off x="10963921" y="281823"/>
            <a:ext cx="6791411" cy="64633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en-IN" sz="3600" b="1" dirty="0">
                <a:solidFill>
                  <a:schemeClr val="accent2">
                    <a:lumMod val="75000"/>
                  </a:schemeClr>
                </a:solidFill>
              </a:rPr>
              <a:t>Collection : Corporate &amp; Individual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55C047-A73A-AFCB-FE05-1035B4758F83}"/>
              </a:ext>
            </a:extLst>
          </p:cNvPr>
          <p:cNvSpPr txBox="1"/>
          <p:nvPr/>
        </p:nvSpPr>
        <p:spPr>
          <a:xfrm>
            <a:off x="10892840" y="5792331"/>
            <a:ext cx="7166562" cy="224676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IN" sz="3600" b="1" dirty="0">
                <a:solidFill>
                  <a:schemeClr val="accent2">
                    <a:lumMod val="75000"/>
                  </a:schemeClr>
                </a:solidFill>
              </a:rPr>
              <a:t>FCRA (Govt of India)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solidFill>
                  <a:srgbClr val="252423"/>
                </a:solidFill>
                <a:latin typeface="SegoeUI"/>
              </a:rPr>
              <a:t>A small </a:t>
            </a:r>
            <a:r>
              <a:rPr lang="en-US" sz="2400" dirty="0">
                <a:solidFill>
                  <a:srgbClr val="252423"/>
                </a:solidFill>
                <a:latin typeface="SegoeUI"/>
              </a:rPr>
              <a:t>f</a:t>
            </a:r>
            <a:r>
              <a:rPr lang="en-US" sz="2400" b="0" i="0" u="none" strike="noStrike" baseline="0" dirty="0">
                <a:solidFill>
                  <a:srgbClr val="252423"/>
                </a:solidFill>
                <a:latin typeface="SegoeUI"/>
              </a:rPr>
              <a:t>und collected under prio</a:t>
            </a:r>
            <a:r>
              <a:rPr lang="en-US" sz="2400" dirty="0">
                <a:solidFill>
                  <a:srgbClr val="252423"/>
                </a:solidFill>
                <a:latin typeface="SegoeUI"/>
              </a:rPr>
              <a:t>r permission</a:t>
            </a:r>
            <a:r>
              <a:rPr lang="en-US" sz="2400" b="0" i="0" u="none" strike="noStrike" baseline="0" dirty="0">
                <a:solidFill>
                  <a:srgbClr val="252423"/>
                </a:solidFill>
                <a:latin typeface="SegoeUI"/>
              </a:rPr>
              <a:t> individual certification (US $5,000)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N" sz="3200" b="1" dirty="0">
                <a:solidFill>
                  <a:schemeClr val="accent2">
                    <a:lumMod val="75000"/>
                  </a:schemeClr>
                </a:solidFill>
              </a:rPr>
              <a:t>General FCRA Registration</a:t>
            </a:r>
          </a:p>
          <a:p>
            <a:pPr algn="l"/>
            <a:r>
              <a:rPr lang="en-IN" sz="2400" dirty="0">
                <a:solidFill>
                  <a:srgbClr val="252423"/>
                </a:solidFill>
                <a:latin typeface="SegoeUI"/>
              </a:rPr>
              <a:t>    </a:t>
            </a:r>
            <a:r>
              <a:rPr lang="en-IN" sz="2400" b="0" i="0" u="none" strike="noStrike" baseline="0" dirty="0">
                <a:solidFill>
                  <a:srgbClr val="252423"/>
                </a:solidFill>
                <a:latin typeface="SegoeUI"/>
              </a:rPr>
              <a:t> Applied for, </a:t>
            </a:r>
            <a:r>
              <a:rPr lang="en-IN" sz="2400" dirty="0">
                <a:solidFill>
                  <a:srgbClr val="252423"/>
                </a:solidFill>
                <a:latin typeface="SegoeUI"/>
              </a:rPr>
              <a:t>a</a:t>
            </a:r>
            <a:r>
              <a:rPr lang="en-IN" sz="2400" b="0" i="0" u="none" strike="noStrike" baseline="0" dirty="0">
                <a:solidFill>
                  <a:srgbClr val="252423"/>
                </a:solidFill>
                <a:latin typeface="SegoeUI"/>
              </a:rPr>
              <a:t>pproval Awaited</a:t>
            </a:r>
          </a:p>
        </p:txBody>
      </p:sp>
    </p:spTree>
    <p:extLst>
      <p:ext uri="{BB962C8B-B14F-4D97-AF65-F5344CB8AC3E}">
        <p14:creationId xmlns:p14="http://schemas.microsoft.com/office/powerpoint/2010/main" val="146149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15192648" y="1"/>
            <a:ext cx="4631540" cy="1409700"/>
            <a:chOff x="0" y="0"/>
            <a:chExt cx="1219829" cy="12300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19829" cy="1230034"/>
            </a:xfrm>
            <a:custGeom>
              <a:avLst/>
              <a:gdLst/>
              <a:ahLst/>
              <a:cxnLst/>
              <a:rect l="l" t="t" r="r" b="b"/>
              <a:pathLst>
                <a:path w="1219829" h="1230034">
                  <a:moveTo>
                    <a:pt x="0" y="0"/>
                  </a:moveTo>
                  <a:lnTo>
                    <a:pt x="1219829" y="0"/>
                  </a:lnTo>
                  <a:lnTo>
                    <a:pt x="1219829" y="1230034"/>
                  </a:lnTo>
                  <a:lnTo>
                    <a:pt x="0" y="1230034"/>
                  </a:lnTo>
                  <a:close/>
                </a:path>
              </a:pathLst>
            </a:custGeom>
            <a:solidFill>
              <a:srgbClr val="582B0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219829" cy="12776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540897" y="8531134"/>
            <a:ext cx="5409188" cy="2170872"/>
            <a:chOff x="0" y="0"/>
            <a:chExt cx="1424642" cy="57175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24642" cy="571752"/>
            </a:xfrm>
            <a:custGeom>
              <a:avLst/>
              <a:gdLst/>
              <a:ahLst/>
              <a:cxnLst/>
              <a:rect l="l" t="t" r="r" b="b"/>
              <a:pathLst>
                <a:path w="1424642" h="571752">
                  <a:moveTo>
                    <a:pt x="0" y="0"/>
                  </a:moveTo>
                  <a:lnTo>
                    <a:pt x="1424642" y="0"/>
                  </a:lnTo>
                  <a:lnTo>
                    <a:pt x="1424642" y="571752"/>
                  </a:lnTo>
                  <a:lnTo>
                    <a:pt x="0" y="571752"/>
                  </a:lnTo>
                  <a:close/>
                </a:path>
              </a:pathLst>
            </a:custGeom>
            <a:solidFill>
              <a:srgbClr val="CA9F7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1424642" cy="6193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60589F68-9C55-0060-41DA-78A4FC4D8E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8039" y="-105695"/>
            <a:ext cx="3455152" cy="688043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F6CA2AF-7791-B3DB-0BE1-1E8C619FC2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956" y="-136731"/>
            <a:ext cx="3279579" cy="583036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C3FF660-844D-E4AD-EFCF-B33AC0C562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900" y="5940130"/>
            <a:ext cx="4233900" cy="4703566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9BF990E-64A3-1461-D058-F2F5531F4E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807981"/>
              </p:ext>
            </p:extLst>
          </p:nvPr>
        </p:nvGraphicFramePr>
        <p:xfrm>
          <a:off x="821743" y="2476500"/>
          <a:ext cx="3455151" cy="5699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7458">
                  <a:extLst>
                    <a:ext uri="{9D8B030D-6E8A-4147-A177-3AD203B41FA5}">
                      <a16:colId xmlns:a16="http://schemas.microsoft.com/office/drawing/2014/main" val="2091857738"/>
                    </a:ext>
                  </a:extLst>
                </a:gridCol>
                <a:gridCol w="1247693">
                  <a:extLst>
                    <a:ext uri="{9D8B030D-6E8A-4147-A177-3AD203B41FA5}">
                      <a16:colId xmlns:a16="http://schemas.microsoft.com/office/drawing/2014/main" val="11931773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MBBS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383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PHD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403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004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B 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829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BA/BSc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152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solidFill>
                            <a:srgbClr val="C00000"/>
                          </a:solidFill>
                        </a:rPr>
                        <a:t>11-12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118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solidFill>
                            <a:srgbClr val="C00000"/>
                          </a:solidFill>
                        </a:rPr>
                        <a:t>9-10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solidFill>
                            <a:srgbClr val="C00000"/>
                          </a:solidFill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983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solidFill>
                            <a:srgbClr val="C00000"/>
                          </a:solidFill>
                        </a:rPr>
                        <a:t>6,7,8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solidFill>
                            <a:srgbClr val="C00000"/>
                          </a:solidFill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860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1-5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583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Vocational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675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Active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64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1955319"/>
                  </a:ext>
                </a:extLst>
              </a:tr>
            </a:tbl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257C3947-527F-BA4C-498F-D57342BF55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0900" y="1409701"/>
            <a:ext cx="4724400" cy="946785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6695711-0769-581F-8840-097EBD509652}"/>
              </a:ext>
            </a:extLst>
          </p:cNvPr>
          <p:cNvSpPr txBox="1"/>
          <p:nvPr/>
        </p:nvSpPr>
        <p:spPr>
          <a:xfrm>
            <a:off x="767793" y="8477561"/>
            <a:ext cx="3542892" cy="1384995"/>
          </a:xfrm>
          <a:prstGeom prst="rect">
            <a:avLst/>
          </a:prstGeom>
          <a:solidFill>
            <a:srgbClr val="FFFF00"/>
          </a:solidFill>
          <a:ln w="3810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solidFill>
                  <a:schemeClr val="dk1"/>
                </a:solidFill>
              </a:rPr>
              <a:t>₹</a:t>
            </a:r>
            <a:r>
              <a:rPr lang="en-IN" sz="3200" b="1" i="0" u="none" strike="noStrike" baseline="0" dirty="0">
                <a:solidFill>
                  <a:srgbClr val="252423"/>
                </a:solidFill>
                <a:latin typeface="Arial-Black"/>
              </a:rPr>
              <a:t>35 K (US$400)</a:t>
            </a:r>
          </a:p>
          <a:p>
            <a:pPr algn="ctr"/>
            <a:r>
              <a:rPr lang="en-IN" sz="2400" b="1" i="0" u="none" strike="noStrike" baseline="0" dirty="0">
                <a:solidFill>
                  <a:srgbClr val="C00000"/>
                </a:solidFill>
                <a:latin typeface="ArialMT"/>
              </a:rPr>
              <a:t>Average Spending per student per year</a:t>
            </a:r>
            <a:endParaRPr lang="en-IN" sz="2400" b="1" dirty="0">
              <a:solidFill>
                <a:srgbClr val="C00000"/>
              </a:solidFill>
            </a:endParaRPr>
          </a:p>
        </p:txBody>
      </p:sp>
      <p:sp>
        <p:nvSpPr>
          <p:cNvPr id="3" name="Freeform 7">
            <a:extLst>
              <a:ext uri="{FF2B5EF4-FFF2-40B4-BE49-F238E27FC236}">
                <a16:creationId xmlns:a16="http://schemas.microsoft.com/office/drawing/2014/main" id="{5E63B9F4-8037-E4EC-A11C-6D9940E1AE4A}"/>
              </a:ext>
            </a:extLst>
          </p:cNvPr>
          <p:cNvSpPr/>
          <p:nvPr/>
        </p:nvSpPr>
        <p:spPr>
          <a:xfrm>
            <a:off x="0" y="-308578"/>
            <a:ext cx="5410200" cy="2419318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4" name="TextBox 14">
            <a:extLst>
              <a:ext uri="{FF2B5EF4-FFF2-40B4-BE49-F238E27FC236}">
                <a16:creationId xmlns:a16="http://schemas.microsoft.com/office/drawing/2014/main" id="{8048C0E8-68D0-61A1-F19C-BBB8D5CD53C8}"/>
              </a:ext>
            </a:extLst>
          </p:cNvPr>
          <p:cNvSpPr txBox="1"/>
          <p:nvPr/>
        </p:nvSpPr>
        <p:spPr>
          <a:xfrm>
            <a:off x="1624037" y="1028056"/>
            <a:ext cx="3924624" cy="97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3200" dirty="0">
                <a:solidFill>
                  <a:srgbClr val="FFFF00"/>
                </a:solidFill>
                <a:ea typeface="Raleway"/>
                <a:cs typeface="Raleway"/>
                <a:sym typeface="Raleway"/>
              </a:rPr>
              <a:t>62% </a:t>
            </a:r>
            <a:r>
              <a:rPr lang="en-US" sz="3600" dirty="0">
                <a:solidFill>
                  <a:srgbClr val="FFFF00"/>
                </a:solidFill>
                <a:ea typeface="Raleway"/>
                <a:cs typeface="Raleway"/>
                <a:sym typeface="Raleway"/>
              </a:rPr>
              <a:t>Female</a:t>
            </a:r>
            <a:endParaRPr lang="en-US" sz="4000" dirty="0">
              <a:solidFill>
                <a:srgbClr val="FFFF00"/>
              </a:solidFill>
              <a:ea typeface="Raleway"/>
              <a:cs typeface="Raleway"/>
              <a:sym typeface="Raleway"/>
            </a:endParaRPr>
          </a:p>
          <a:p>
            <a:pPr algn="l">
              <a:lnSpc>
                <a:spcPct val="150000"/>
              </a:lnSpc>
            </a:pPr>
            <a:r>
              <a:rPr lang="en-US" sz="3200" dirty="0">
                <a:solidFill>
                  <a:schemeClr val="bg1"/>
                </a:solidFill>
                <a:ea typeface="Raleway"/>
                <a:cs typeface="Raleway"/>
                <a:sym typeface="Raleway"/>
              </a:rPr>
              <a:t>38% Male</a:t>
            </a: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DEC8E8DE-822F-7700-20B0-CD8F9EB3778E}"/>
              </a:ext>
            </a:extLst>
          </p:cNvPr>
          <p:cNvSpPr txBox="1"/>
          <p:nvPr/>
        </p:nvSpPr>
        <p:spPr>
          <a:xfrm>
            <a:off x="1560099" y="-215060"/>
            <a:ext cx="5032341" cy="10688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150"/>
              </a:lnSpc>
            </a:pPr>
            <a:r>
              <a:rPr lang="en-US" sz="6000" dirty="0">
                <a:solidFill>
                  <a:schemeClr val="bg1"/>
                </a:solidFill>
                <a:latin typeface="Raleway"/>
                <a:ea typeface="Raleway"/>
                <a:cs typeface="Raleway"/>
                <a:sym typeface="Raleway"/>
              </a:rPr>
              <a:t>Education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F6E53ED-9F7A-0EBD-C549-EE26E23148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0755" y="6984451"/>
            <a:ext cx="5350541" cy="4498111"/>
          </a:xfrm>
          <a:prstGeom prst="rect">
            <a:avLst/>
          </a:prstGeom>
        </p:spPr>
      </p:pic>
      <p:pic>
        <p:nvPicPr>
          <p:cNvPr id="13" name="Picture 2" descr="D:\LIVE4HELP\jppegs\L4HLOGO-02.png">
            <a:extLst>
              <a:ext uri="{FF2B5EF4-FFF2-40B4-BE49-F238E27FC236}">
                <a16:creationId xmlns:a16="http://schemas.microsoft.com/office/drawing/2014/main" id="{E2E56165-F192-0CF1-8FB0-2B1A71405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-37778"/>
            <a:ext cx="1219200" cy="121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56FA21F-A186-B3CD-2E38-F27E3F9BAD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4668" y="-171517"/>
            <a:ext cx="2675618" cy="6880432"/>
          </a:xfrm>
          <a:prstGeom prst="rect">
            <a:avLst/>
          </a:prstGeom>
        </p:spPr>
      </p:pic>
      <p:sp>
        <p:nvSpPr>
          <p:cNvPr id="25" name="TextBox 8">
            <a:extLst>
              <a:ext uri="{FF2B5EF4-FFF2-40B4-BE49-F238E27FC236}">
                <a16:creationId xmlns:a16="http://schemas.microsoft.com/office/drawing/2014/main" id="{3D793F2B-C41D-C295-A8B9-204C52929AF6}"/>
              </a:ext>
            </a:extLst>
          </p:cNvPr>
          <p:cNvSpPr txBox="1"/>
          <p:nvPr/>
        </p:nvSpPr>
        <p:spPr>
          <a:xfrm>
            <a:off x="4625629" y="2061805"/>
            <a:ext cx="651603" cy="792575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380"/>
              </a:lnSpc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7F99A-0DB2-17C3-7EB8-E7F9DD37C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2">
            <a:extLst>
              <a:ext uri="{FF2B5EF4-FFF2-40B4-BE49-F238E27FC236}">
                <a16:creationId xmlns:a16="http://schemas.microsoft.com/office/drawing/2014/main" id="{352602F4-7E5B-A33A-D34F-E70EB0AB99E1}"/>
              </a:ext>
            </a:extLst>
          </p:cNvPr>
          <p:cNvSpPr txBox="1"/>
          <p:nvPr/>
        </p:nvSpPr>
        <p:spPr>
          <a:xfrm>
            <a:off x="821744" y="571500"/>
            <a:ext cx="5032341" cy="11149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150"/>
              </a:lnSpc>
            </a:pPr>
            <a:r>
              <a:rPr lang="en-US" sz="6600" dirty="0">
                <a:solidFill>
                  <a:srgbClr val="582B0E"/>
                </a:solidFill>
                <a:latin typeface="Raleway"/>
                <a:ea typeface="Raleway"/>
                <a:cs typeface="Raleway"/>
                <a:sym typeface="Raleway"/>
              </a:rPr>
              <a:t>Education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C7EBFC1-4B51-48CC-AAC3-F7CD6D06B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53099"/>
            <a:ext cx="6173458" cy="463009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C6B2394-88C2-1E79-0064-A1D82CCF8B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470"/>
            <a:ext cx="6173458" cy="562927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0F3948B-B6EF-5AF5-CF6B-D7F4818527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828" y="5753099"/>
            <a:ext cx="6425277" cy="502745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A2AD6C6-6D96-53EA-ADB2-4409B33674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1736" y="100530"/>
            <a:ext cx="6757864" cy="4572000"/>
          </a:xfrm>
          <a:prstGeom prst="rect">
            <a:avLst/>
          </a:prstGeom>
        </p:spPr>
      </p:pic>
      <p:sp>
        <p:nvSpPr>
          <p:cNvPr id="34" name="TextBox 12">
            <a:extLst>
              <a:ext uri="{FF2B5EF4-FFF2-40B4-BE49-F238E27FC236}">
                <a16:creationId xmlns:a16="http://schemas.microsoft.com/office/drawing/2014/main" id="{5983DDA5-081D-2FAA-48C0-BB4EE15B3045}"/>
              </a:ext>
            </a:extLst>
          </p:cNvPr>
          <p:cNvSpPr txBox="1"/>
          <p:nvPr/>
        </p:nvSpPr>
        <p:spPr>
          <a:xfrm>
            <a:off x="13747285" y="4672530"/>
            <a:ext cx="5032341" cy="11149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150"/>
              </a:lnSpc>
            </a:pPr>
            <a:r>
              <a:rPr lang="en-US" sz="6600" dirty="0">
                <a:solidFill>
                  <a:srgbClr val="582B0E"/>
                </a:solidFill>
                <a:latin typeface="Raleway"/>
                <a:ea typeface="Raleway"/>
                <a:cs typeface="Raleway"/>
                <a:sym typeface="Raleway"/>
              </a:rPr>
              <a:t>Education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86329F-2ECA-509E-A94C-763DD91F3C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1569" y="68109"/>
            <a:ext cx="6482536" cy="55296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76958A4-676F-6F30-B2AE-DF37C25961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04715" y="5887981"/>
            <a:ext cx="5774911" cy="43990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EB244EE-E14D-94D4-9481-DA68D3B3EC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0682" y="3239033"/>
            <a:ext cx="11147443" cy="6979858"/>
          </a:xfrm>
          <a:prstGeom prst="rect">
            <a:avLst/>
          </a:prstGeom>
        </p:spPr>
      </p:pic>
      <p:pic>
        <p:nvPicPr>
          <p:cNvPr id="11" name="Picture 2" descr="D:\LIVE4HELP\jppegs\L4HLOGO-02.png">
            <a:extLst>
              <a:ext uri="{FF2B5EF4-FFF2-40B4-BE49-F238E27FC236}">
                <a16:creationId xmlns:a16="http://schemas.microsoft.com/office/drawing/2014/main" id="{ABDCF8E6-565E-A0D9-A5F8-F3347FB92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631" y="-113978"/>
            <a:ext cx="1219200" cy="121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74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4CDB3-C086-3A39-43BD-65152655C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:a16="http://schemas.microsoft.com/office/drawing/2014/main" id="{43B26552-3242-EDFD-E777-E997706EC5BA}"/>
              </a:ext>
            </a:extLst>
          </p:cNvPr>
          <p:cNvSpPr/>
          <p:nvPr/>
        </p:nvSpPr>
        <p:spPr>
          <a:xfrm>
            <a:off x="-414528" y="-305051"/>
            <a:ext cx="2243328" cy="10782551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5B405982-4A51-73A7-6671-61D96A4B0B77}"/>
              </a:ext>
            </a:extLst>
          </p:cNvPr>
          <p:cNvSpPr/>
          <p:nvPr/>
        </p:nvSpPr>
        <p:spPr>
          <a:xfrm>
            <a:off x="15925800" y="-305051"/>
            <a:ext cx="2819400" cy="10782551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CDAF2689-911E-8948-8C8B-255F528AC493}"/>
              </a:ext>
            </a:extLst>
          </p:cNvPr>
          <p:cNvSpPr txBox="1"/>
          <p:nvPr/>
        </p:nvSpPr>
        <p:spPr>
          <a:xfrm>
            <a:off x="3176473" y="-212002"/>
            <a:ext cx="12749327" cy="1050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150"/>
              </a:lnSpc>
            </a:pPr>
            <a:r>
              <a:rPr lang="en-US" sz="5400" dirty="0">
                <a:solidFill>
                  <a:srgbClr val="C00000"/>
                </a:solidFill>
                <a:latin typeface="Raleway"/>
                <a:ea typeface="Raleway"/>
                <a:cs typeface="Raleway"/>
                <a:sym typeface="Raleway"/>
              </a:rPr>
              <a:t>Perspective from one of our Sponsors</a:t>
            </a:r>
          </a:p>
        </p:txBody>
      </p:sp>
      <p:pic>
        <p:nvPicPr>
          <p:cNvPr id="15" name="Picture 2" descr="D:\LIVE4HELP\jppegs\L4HLOGO-02.png">
            <a:extLst>
              <a:ext uri="{FF2B5EF4-FFF2-40B4-BE49-F238E27FC236}">
                <a16:creationId xmlns:a16="http://schemas.microsoft.com/office/drawing/2014/main" id="{D40A6009-8F70-5616-A617-950FEAE65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4622"/>
            <a:ext cx="1219200" cy="121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Jayanta Guin AGM 2026">
            <a:hlinkClick r:id="" action="ppaction://media"/>
            <a:extLst>
              <a:ext uri="{FF2B5EF4-FFF2-40B4-BE49-F238E27FC236}">
                <a16:creationId xmlns:a16="http://schemas.microsoft.com/office/drawing/2014/main" id="{77D90E76-CD75-FDB9-C724-777CF4B7FF1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61929" y="1642550"/>
            <a:ext cx="3919728" cy="66869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CA831B-2329-974C-E0A7-B2756C709F27}"/>
              </a:ext>
            </a:extLst>
          </p:cNvPr>
          <p:cNvSpPr txBox="1"/>
          <p:nvPr/>
        </p:nvSpPr>
        <p:spPr>
          <a:xfrm>
            <a:off x="10551075" y="8277020"/>
            <a:ext cx="414812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/>
              <a:t>Jayanta Guin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013A33-E34A-830C-92BC-5277902CE075}"/>
              </a:ext>
            </a:extLst>
          </p:cNvPr>
          <p:cNvSpPr txBox="1"/>
          <p:nvPr/>
        </p:nvSpPr>
        <p:spPr>
          <a:xfrm>
            <a:off x="10511697" y="9152632"/>
            <a:ext cx="432573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Chief Research Office, </a:t>
            </a:r>
          </a:p>
          <a:p>
            <a:r>
              <a:rPr lang="en-GB" sz="3200" dirty="0"/>
              <a:t>Executive VP, Verisk, USA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6982D2-2D9E-4E80-7819-0493378B4E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98727" y="1642550"/>
            <a:ext cx="8582420" cy="654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56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12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4CDB3-C086-3A39-43BD-65152655C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:a16="http://schemas.microsoft.com/office/drawing/2014/main" id="{43B26552-3242-EDFD-E777-E997706EC5BA}"/>
              </a:ext>
            </a:extLst>
          </p:cNvPr>
          <p:cNvSpPr/>
          <p:nvPr/>
        </p:nvSpPr>
        <p:spPr>
          <a:xfrm>
            <a:off x="-457200" y="-305050"/>
            <a:ext cx="2590800" cy="10782550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5B405982-4A51-73A7-6671-61D96A4B0B77}"/>
              </a:ext>
            </a:extLst>
          </p:cNvPr>
          <p:cNvSpPr/>
          <p:nvPr/>
        </p:nvSpPr>
        <p:spPr>
          <a:xfrm>
            <a:off x="15925800" y="-305050"/>
            <a:ext cx="2819400" cy="10782550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CDAF2689-911E-8948-8C8B-255F528AC493}"/>
              </a:ext>
            </a:extLst>
          </p:cNvPr>
          <p:cNvSpPr txBox="1"/>
          <p:nvPr/>
        </p:nvSpPr>
        <p:spPr>
          <a:xfrm>
            <a:off x="3200400" y="-53666"/>
            <a:ext cx="11658600" cy="1050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150"/>
              </a:lnSpc>
            </a:pPr>
            <a:r>
              <a:rPr lang="en-US" sz="5400" dirty="0">
                <a:solidFill>
                  <a:srgbClr val="C00000"/>
                </a:solidFill>
                <a:latin typeface="Raleway"/>
                <a:ea typeface="Raleway"/>
                <a:cs typeface="Raleway"/>
                <a:sym typeface="Raleway"/>
              </a:rPr>
              <a:t>Perspective from one of our Mentors</a:t>
            </a:r>
          </a:p>
        </p:txBody>
      </p:sp>
      <p:pic>
        <p:nvPicPr>
          <p:cNvPr id="15" name="Picture 2" descr="D:\LIVE4HELP\jppegs\L4HLOGO-02.png">
            <a:extLst>
              <a:ext uri="{FF2B5EF4-FFF2-40B4-BE49-F238E27FC236}">
                <a16:creationId xmlns:a16="http://schemas.microsoft.com/office/drawing/2014/main" id="{D40A6009-8F70-5616-A617-950FEAE65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36879"/>
            <a:ext cx="1219200" cy="121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32BCDE-1629-68F1-5D46-39EDADA1AB69}"/>
              </a:ext>
            </a:extLst>
          </p:cNvPr>
          <p:cNvSpPr txBox="1"/>
          <p:nvPr/>
        </p:nvSpPr>
        <p:spPr>
          <a:xfrm>
            <a:off x="5987539" y="8608952"/>
            <a:ext cx="65677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Teacher, Delhi Public School, Durgapur</a:t>
            </a:r>
          </a:p>
        </p:txBody>
      </p:sp>
      <p:pic>
        <p:nvPicPr>
          <p:cNvPr id="9" name="Baishali Roy">
            <a:hlinkClick r:id="" action="ppaction://media"/>
            <a:extLst>
              <a:ext uri="{FF2B5EF4-FFF2-40B4-BE49-F238E27FC236}">
                <a16:creationId xmlns:a16="http://schemas.microsoft.com/office/drawing/2014/main" id="{1079ADD3-ECCD-A9F4-D9E9-C38230EA45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15200" y="1102320"/>
            <a:ext cx="3429000" cy="609759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F25D16A-AA63-24E8-D720-F45842CBE664}"/>
              </a:ext>
            </a:extLst>
          </p:cNvPr>
          <p:cNvSpPr txBox="1"/>
          <p:nvPr/>
        </p:nvSpPr>
        <p:spPr>
          <a:xfrm>
            <a:off x="7025311" y="7500956"/>
            <a:ext cx="387009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/>
              <a:t>Baishali Ray</a:t>
            </a:r>
          </a:p>
        </p:txBody>
      </p:sp>
    </p:spTree>
    <p:extLst>
      <p:ext uri="{BB962C8B-B14F-4D97-AF65-F5344CB8AC3E}">
        <p14:creationId xmlns:p14="http://schemas.microsoft.com/office/powerpoint/2010/main" val="3467715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85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4CDB3-C086-3A39-43BD-65152655C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:a16="http://schemas.microsoft.com/office/drawing/2014/main" id="{43B26552-3242-EDFD-E777-E997706EC5BA}"/>
              </a:ext>
            </a:extLst>
          </p:cNvPr>
          <p:cNvSpPr/>
          <p:nvPr/>
        </p:nvSpPr>
        <p:spPr>
          <a:xfrm>
            <a:off x="-372884" y="-305050"/>
            <a:ext cx="2354084" cy="10782550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5B405982-4A51-73A7-6671-61D96A4B0B77}"/>
              </a:ext>
            </a:extLst>
          </p:cNvPr>
          <p:cNvSpPr/>
          <p:nvPr/>
        </p:nvSpPr>
        <p:spPr>
          <a:xfrm>
            <a:off x="15925800" y="-419100"/>
            <a:ext cx="2667000" cy="10896600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CDAF2689-911E-8948-8C8B-255F528AC493}"/>
              </a:ext>
            </a:extLst>
          </p:cNvPr>
          <p:cNvSpPr txBox="1"/>
          <p:nvPr/>
        </p:nvSpPr>
        <p:spPr>
          <a:xfrm>
            <a:off x="2476500" y="-37778"/>
            <a:ext cx="12954000" cy="1050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150"/>
              </a:lnSpc>
            </a:pPr>
            <a:r>
              <a:rPr lang="en-US" sz="5400" dirty="0">
                <a:solidFill>
                  <a:srgbClr val="C00000"/>
                </a:solidFill>
                <a:latin typeface="Raleway"/>
                <a:ea typeface="Raleway"/>
                <a:cs typeface="Raleway"/>
                <a:sym typeface="Raleway"/>
              </a:rPr>
              <a:t>Comments from one of our CSR Partners</a:t>
            </a:r>
          </a:p>
        </p:txBody>
      </p:sp>
      <p:pic>
        <p:nvPicPr>
          <p:cNvPr id="15" name="Picture 2" descr="D:\LIVE4HELP\jppegs\L4HLOGO-02.png">
            <a:extLst>
              <a:ext uri="{FF2B5EF4-FFF2-40B4-BE49-F238E27FC236}">
                <a16:creationId xmlns:a16="http://schemas.microsoft.com/office/drawing/2014/main" id="{D40A6009-8F70-5616-A617-950FEAE65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8422"/>
            <a:ext cx="1219200" cy="121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F25D16A-AA63-24E8-D720-F45842CBE664}"/>
              </a:ext>
            </a:extLst>
          </p:cNvPr>
          <p:cNvSpPr txBox="1"/>
          <p:nvPr/>
        </p:nvSpPr>
        <p:spPr>
          <a:xfrm>
            <a:off x="10796685" y="7617123"/>
            <a:ext cx="445827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/>
              <a:t>Subhojit Bose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8BA482-F49A-CD29-E997-6FE86F1129E1}"/>
              </a:ext>
            </a:extLst>
          </p:cNvPr>
          <p:cNvSpPr txBox="1"/>
          <p:nvPr/>
        </p:nvSpPr>
        <p:spPr>
          <a:xfrm>
            <a:off x="10785013" y="8447147"/>
            <a:ext cx="461280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Partner</a:t>
            </a:r>
          </a:p>
          <a:p>
            <a:r>
              <a:rPr lang="en-GB" sz="3200" dirty="0"/>
              <a:t>Bharati Bhawan Publishers</a:t>
            </a:r>
          </a:p>
        </p:txBody>
      </p:sp>
      <p:pic>
        <p:nvPicPr>
          <p:cNvPr id="5" name="Subhojit Bose">
            <a:hlinkClick r:id="" action="ppaction://media"/>
            <a:extLst>
              <a:ext uri="{FF2B5EF4-FFF2-40B4-BE49-F238E27FC236}">
                <a16:creationId xmlns:a16="http://schemas.microsoft.com/office/drawing/2014/main" id="{BB4C9A85-C5EF-1D32-499D-7AE8DBCF1F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66159" y="1804611"/>
            <a:ext cx="3035300" cy="5397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8E5BB8-BA3E-6F61-5927-D2A9CA96A55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933" y="1885565"/>
            <a:ext cx="5121055" cy="640131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9D92AD7-CDAE-2295-CD3F-25D470B819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22155" y="1885566"/>
            <a:ext cx="3793608" cy="656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9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91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4CDB3-C086-3A39-43BD-65152655C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:a16="http://schemas.microsoft.com/office/drawing/2014/main" id="{43B26552-3242-EDFD-E777-E997706EC5BA}"/>
              </a:ext>
            </a:extLst>
          </p:cNvPr>
          <p:cNvSpPr/>
          <p:nvPr/>
        </p:nvSpPr>
        <p:spPr>
          <a:xfrm>
            <a:off x="-372884" y="-305050"/>
            <a:ext cx="2354084" cy="10782550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5B405982-4A51-73A7-6671-61D96A4B0B77}"/>
              </a:ext>
            </a:extLst>
          </p:cNvPr>
          <p:cNvSpPr/>
          <p:nvPr/>
        </p:nvSpPr>
        <p:spPr>
          <a:xfrm>
            <a:off x="15925800" y="-419100"/>
            <a:ext cx="2667000" cy="10896600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endParaRPr lang="en-GB"/>
          </a:p>
        </p:txBody>
      </p:sp>
      <p:pic>
        <p:nvPicPr>
          <p:cNvPr id="15" name="Picture 2" descr="D:\LIVE4HELP\jppegs\L4HLOGO-02.png">
            <a:extLst>
              <a:ext uri="{FF2B5EF4-FFF2-40B4-BE49-F238E27FC236}">
                <a16:creationId xmlns:a16="http://schemas.microsoft.com/office/drawing/2014/main" id="{D40A6009-8F70-5616-A617-950FEAE65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8422"/>
            <a:ext cx="1219200" cy="121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F25D16A-AA63-24E8-D720-F45842CBE664}"/>
              </a:ext>
            </a:extLst>
          </p:cNvPr>
          <p:cNvSpPr txBox="1"/>
          <p:nvPr/>
        </p:nvSpPr>
        <p:spPr>
          <a:xfrm>
            <a:off x="7191954" y="6972300"/>
            <a:ext cx="398218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600" dirty="0"/>
              <a:t>Rahul Bose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8BA482-F49A-CD29-E997-6FE86F1129E1}"/>
              </a:ext>
            </a:extLst>
          </p:cNvPr>
          <p:cNvSpPr txBox="1"/>
          <p:nvPr/>
        </p:nvSpPr>
        <p:spPr>
          <a:xfrm>
            <a:off x="5729365" y="7914680"/>
            <a:ext cx="73387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IBM, Software Development Manager,</a:t>
            </a:r>
          </a:p>
          <a:p>
            <a:r>
              <a:rPr lang="en-GB" sz="3600" dirty="0"/>
              <a:t>Data &amp; AI @IBM, USA</a:t>
            </a:r>
          </a:p>
        </p:txBody>
      </p:sp>
      <p:pic>
        <p:nvPicPr>
          <p:cNvPr id="6" name="Rahul Bose">
            <a:hlinkClick r:id="" action="ppaction://media"/>
            <a:extLst>
              <a:ext uri="{FF2B5EF4-FFF2-40B4-BE49-F238E27FC236}">
                <a16:creationId xmlns:a16="http://schemas.microsoft.com/office/drawing/2014/main" id="{ADCDC7EF-F973-AE61-4276-B4D52711EC2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15200" y="1257300"/>
            <a:ext cx="3048000" cy="5384800"/>
          </a:xfrm>
          <a:prstGeom prst="rect">
            <a:avLst/>
          </a:prstGeom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F4BABDF5-8475-C872-489E-0B90056428CC}"/>
              </a:ext>
            </a:extLst>
          </p:cNvPr>
          <p:cNvSpPr txBox="1"/>
          <p:nvPr/>
        </p:nvSpPr>
        <p:spPr>
          <a:xfrm>
            <a:off x="3024072" y="38422"/>
            <a:ext cx="12749327" cy="1050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150"/>
              </a:lnSpc>
            </a:pPr>
            <a:r>
              <a:rPr lang="en-US" sz="5400" dirty="0">
                <a:solidFill>
                  <a:srgbClr val="C00000"/>
                </a:solidFill>
                <a:latin typeface="Raleway"/>
                <a:ea typeface="Raleway"/>
                <a:cs typeface="Raleway"/>
                <a:sym typeface="Raleway"/>
              </a:rPr>
              <a:t>Perspective from one of our Sponsors</a:t>
            </a:r>
          </a:p>
        </p:txBody>
      </p:sp>
    </p:spTree>
    <p:extLst>
      <p:ext uri="{BB962C8B-B14F-4D97-AF65-F5344CB8AC3E}">
        <p14:creationId xmlns:p14="http://schemas.microsoft.com/office/powerpoint/2010/main" val="350650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85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471031" y="-223511"/>
            <a:ext cx="3629866" cy="4899241"/>
            <a:chOff x="0" y="0"/>
            <a:chExt cx="956014" cy="129033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56014" cy="1290335"/>
            </a:xfrm>
            <a:custGeom>
              <a:avLst/>
              <a:gdLst/>
              <a:ahLst/>
              <a:cxnLst/>
              <a:rect l="l" t="t" r="r" b="b"/>
              <a:pathLst>
                <a:path w="956014" h="1290335">
                  <a:moveTo>
                    <a:pt x="0" y="0"/>
                  </a:moveTo>
                  <a:lnTo>
                    <a:pt x="956014" y="0"/>
                  </a:lnTo>
                  <a:lnTo>
                    <a:pt x="956014" y="1290335"/>
                  </a:lnTo>
                  <a:lnTo>
                    <a:pt x="0" y="129033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956014" cy="13379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313158" y="8496300"/>
            <a:ext cx="2874506" cy="2308324"/>
            <a:chOff x="0" y="0"/>
            <a:chExt cx="956014" cy="31421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56014" cy="314218"/>
            </a:xfrm>
            <a:custGeom>
              <a:avLst/>
              <a:gdLst/>
              <a:ahLst/>
              <a:cxnLst/>
              <a:rect l="l" t="t" r="r" b="b"/>
              <a:pathLst>
                <a:path w="956014" h="314218">
                  <a:moveTo>
                    <a:pt x="0" y="0"/>
                  </a:moveTo>
                  <a:lnTo>
                    <a:pt x="956014" y="0"/>
                  </a:lnTo>
                  <a:lnTo>
                    <a:pt x="956014" y="314218"/>
                  </a:lnTo>
                  <a:lnTo>
                    <a:pt x="0" y="314218"/>
                  </a:lnTo>
                  <a:close/>
                </a:path>
              </a:pathLst>
            </a:custGeom>
            <a:solidFill>
              <a:srgbClr val="CA9F7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956014" cy="3618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815615" y="1748134"/>
            <a:ext cx="9334871" cy="6521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rgbClr val="582B0E"/>
                </a:solidFill>
                <a:latin typeface="Raleway"/>
                <a:ea typeface="Raleway"/>
                <a:cs typeface="Raleway"/>
                <a:sym typeface="Raleway"/>
              </a:rPr>
              <a:t>Target to help additional </a:t>
            </a:r>
            <a:r>
              <a:rPr lang="en-US" sz="3200" dirty="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50 students </a:t>
            </a:r>
            <a:r>
              <a:rPr lang="en-US" sz="3200" dirty="0">
                <a:solidFill>
                  <a:srgbClr val="582B0E"/>
                </a:solidFill>
                <a:latin typeface="Raleway"/>
                <a:ea typeface="Raleway"/>
                <a:cs typeface="Raleway"/>
                <a:sym typeface="Raleway"/>
              </a:rPr>
              <a:t>by 2026-27</a:t>
            </a:r>
            <a:endParaRPr lang="en-US" sz="3200" dirty="0">
              <a:solidFill>
                <a:srgbClr val="C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E610A5AE-5387-0D71-E3BF-B4EAC1B35D00}"/>
              </a:ext>
            </a:extLst>
          </p:cNvPr>
          <p:cNvSpPr txBox="1"/>
          <p:nvPr/>
        </p:nvSpPr>
        <p:spPr>
          <a:xfrm>
            <a:off x="820616" y="2876861"/>
            <a:ext cx="9329870" cy="7426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rgbClr val="582B0E"/>
                </a:solidFill>
                <a:latin typeface="Raleway"/>
                <a:ea typeface="Raleway"/>
                <a:cs typeface="Raleway"/>
                <a:sym typeface="Raleway"/>
              </a:rPr>
              <a:t>Around </a:t>
            </a:r>
            <a:r>
              <a:rPr lang="en-GB" sz="3600" b="1" dirty="0">
                <a:solidFill>
                  <a:srgbClr val="FF0000"/>
                </a:solidFill>
              </a:rPr>
              <a:t>₹ </a:t>
            </a:r>
            <a:r>
              <a:rPr lang="en-US" sz="3600" b="1" dirty="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15 L</a:t>
            </a:r>
            <a:r>
              <a:rPr lang="en-US" sz="3600" dirty="0">
                <a:solidFill>
                  <a:srgbClr val="582B0E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3200" dirty="0">
                <a:solidFill>
                  <a:srgbClr val="582B0E"/>
                </a:solidFill>
                <a:latin typeface="Raleway"/>
                <a:ea typeface="Raleway"/>
                <a:cs typeface="Raleway"/>
                <a:sym typeface="Raleway"/>
              </a:rPr>
              <a:t>additional fund required 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B8F3A3AA-539D-0FD5-6E25-2FAB8F550612}"/>
              </a:ext>
            </a:extLst>
          </p:cNvPr>
          <p:cNvSpPr txBox="1"/>
          <p:nvPr/>
        </p:nvSpPr>
        <p:spPr>
          <a:xfrm>
            <a:off x="833200" y="4102319"/>
            <a:ext cx="9334871" cy="6601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582B0E"/>
                </a:solidFill>
                <a:latin typeface="Raleway"/>
                <a:ea typeface="Raleway"/>
                <a:cs typeface="Raleway"/>
                <a:sym typeface="Raleway"/>
              </a:rPr>
              <a:t>Each sponsorship costs  </a:t>
            </a:r>
            <a:r>
              <a:rPr lang="en-GB" sz="3200" b="1" dirty="0">
                <a:solidFill>
                  <a:srgbClr val="FF0000"/>
                </a:solidFill>
              </a:rPr>
              <a:t>₹ </a:t>
            </a:r>
            <a:r>
              <a:rPr lang="en-US" sz="3200" b="1" dirty="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35 K (US$400)</a:t>
            </a:r>
            <a:r>
              <a:rPr lang="en-US" sz="3200" b="1" dirty="0">
                <a:solidFill>
                  <a:srgbClr val="582B0E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2800" dirty="0">
                <a:solidFill>
                  <a:srgbClr val="582B0E"/>
                </a:solidFill>
                <a:latin typeface="Raleway"/>
                <a:ea typeface="Raleway"/>
                <a:cs typeface="Raleway"/>
                <a:sym typeface="Raleway"/>
              </a:rPr>
              <a:t>for a year</a:t>
            </a:r>
          </a:p>
        </p:txBody>
      </p:sp>
      <p:sp>
        <p:nvSpPr>
          <p:cNvPr id="17" name="TextBox 10">
            <a:extLst>
              <a:ext uri="{FF2B5EF4-FFF2-40B4-BE49-F238E27FC236}">
                <a16:creationId xmlns:a16="http://schemas.microsoft.com/office/drawing/2014/main" id="{7A3D868C-C2D9-E3CE-5B6E-A44D78986803}"/>
              </a:ext>
            </a:extLst>
          </p:cNvPr>
          <p:cNvSpPr txBox="1"/>
          <p:nvPr/>
        </p:nvSpPr>
        <p:spPr>
          <a:xfrm>
            <a:off x="833200" y="5182495"/>
            <a:ext cx="9334871" cy="57060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582B0E"/>
                </a:solidFill>
                <a:latin typeface="Raleway"/>
                <a:ea typeface="Raleway"/>
                <a:cs typeface="Raleway"/>
                <a:sym typeface="Raleway"/>
              </a:rPr>
              <a:t>You may choose to guide/teach them online too</a:t>
            </a:r>
          </a:p>
        </p:txBody>
      </p:sp>
      <p:sp>
        <p:nvSpPr>
          <p:cNvPr id="18" name="TextBox 10">
            <a:extLst>
              <a:ext uri="{FF2B5EF4-FFF2-40B4-BE49-F238E27FC236}">
                <a16:creationId xmlns:a16="http://schemas.microsoft.com/office/drawing/2014/main" id="{68C35AB8-57E3-AD03-3EFB-467C5A35E09F}"/>
              </a:ext>
            </a:extLst>
          </p:cNvPr>
          <p:cNvSpPr txBox="1"/>
          <p:nvPr/>
        </p:nvSpPr>
        <p:spPr>
          <a:xfrm>
            <a:off x="802720" y="8314315"/>
            <a:ext cx="9334871" cy="5706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582B0E"/>
                </a:solidFill>
                <a:latin typeface="Raleway"/>
                <a:ea typeface="Raleway"/>
                <a:cs typeface="Raleway"/>
                <a:sym typeface="Raleway"/>
              </a:rPr>
              <a:t>We send flyer containing details of a student </a:t>
            </a:r>
          </a:p>
        </p:txBody>
      </p:sp>
      <p:sp>
        <p:nvSpPr>
          <p:cNvPr id="19" name="TextBox 10">
            <a:extLst>
              <a:ext uri="{FF2B5EF4-FFF2-40B4-BE49-F238E27FC236}">
                <a16:creationId xmlns:a16="http://schemas.microsoft.com/office/drawing/2014/main" id="{50B85E4B-4A01-C346-8CB1-D86F8D7B7BB4}"/>
              </a:ext>
            </a:extLst>
          </p:cNvPr>
          <p:cNvSpPr txBox="1"/>
          <p:nvPr/>
        </p:nvSpPr>
        <p:spPr>
          <a:xfrm>
            <a:off x="800374" y="6253105"/>
            <a:ext cx="9334871" cy="5706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582B0E"/>
                </a:solidFill>
                <a:latin typeface="Raleway"/>
                <a:ea typeface="Raleway"/>
                <a:cs typeface="Raleway"/>
                <a:sym typeface="Raleway"/>
              </a:rPr>
              <a:t>We solicit your contribution to our common pool  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F8BC5CC-1D78-A1C6-E35F-9175EEC9FD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473" y="-87105"/>
            <a:ext cx="4679156" cy="10287000"/>
          </a:xfrm>
          <a:prstGeom prst="rect">
            <a:avLst/>
          </a:prstGeom>
        </p:spPr>
      </p:pic>
      <p:sp>
        <p:nvSpPr>
          <p:cNvPr id="22" name="TextBox 10">
            <a:extLst>
              <a:ext uri="{FF2B5EF4-FFF2-40B4-BE49-F238E27FC236}">
                <a16:creationId xmlns:a16="http://schemas.microsoft.com/office/drawing/2014/main" id="{467E1318-268D-36A9-11A4-15E524E69514}"/>
              </a:ext>
            </a:extLst>
          </p:cNvPr>
          <p:cNvSpPr txBox="1"/>
          <p:nvPr/>
        </p:nvSpPr>
        <p:spPr>
          <a:xfrm>
            <a:off x="815614" y="7323715"/>
            <a:ext cx="9334871" cy="57060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582B0E"/>
                </a:solidFill>
                <a:latin typeface="Raleway"/>
                <a:ea typeface="Raleway"/>
                <a:cs typeface="Raleway"/>
                <a:sym typeface="Raleway"/>
              </a:rPr>
              <a:t>You may choose to give them festival gifts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BA6BCA1-D40D-6671-13BA-8BE94C33D899}"/>
              </a:ext>
            </a:extLst>
          </p:cNvPr>
          <p:cNvSpPr txBox="1"/>
          <p:nvPr/>
        </p:nvSpPr>
        <p:spPr>
          <a:xfrm>
            <a:off x="15435862" y="5347793"/>
            <a:ext cx="306511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>
                <a:solidFill>
                  <a:srgbClr val="C00000"/>
                </a:solidFill>
                <a:latin typeface="Bahnschrift Light" panose="020B0502040204020203" pitchFamily="34" charset="0"/>
              </a:rPr>
              <a:t>Our goal is to see the smile</a:t>
            </a:r>
          </a:p>
          <a:p>
            <a:r>
              <a:rPr lang="en-IN" sz="3200" dirty="0">
                <a:solidFill>
                  <a:srgbClr val="C00000"/>
                </a:solidFill>
                <a:latin typeface="Bahnschrift Light" panose="020B0502040204020203" pitchFamily="34" charset="0"/>
              </a:rPr>
              <a:t>in everyone’s</a:t>
            </a:r>
          </a:p>
          <a:p>
            <a:r>
              <a:rPr lang="en-IN" sz="3200" dirty="0">
                <a:solidFill>
                  <a:srgbClr val="C00000"/>
                </a:solidFill>
                <a:latin typeface="Bahnschrift Light" panose="020B0502040204020203" pitchFamily="34" charset="0"/>
              </a:rPr>
              <a:t>face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821E81-0910-6E70-D692-FF2EEA118DD1}"/>
              </a:ext>
            </a:extLst>
          </p:cNvPr>
          <p:cNvSpPr txBox="1"/>
          <p:nvPr/>
        </p:nvSpPr>
        <p:spPr>
          <a:xfrm>
            <a:off x="1786673" y="303458"/>
            <a:ext cx="7582328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6000" dirty="0">
                <a:solidFill>
                  <a:srgbClr val="C00000"/>
                </a:solidFill>
              </a:rPr>
              <a:t>Education – Our appeal 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3D71C7C2-92F5-5ECA-6EEF-57BF28286A49}"/>
              </a:ext>
            </a:extLst>
          </p:cNvPr>
          <p:cNvSpPr/>
          <p:nvPr/>
        </p:nvSpPr>
        <p:spPr>
          <a:xfrm>
            <a:off x="-31436" y="-9906"/>
            <a:ext cx="1608729" cy="1329027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endParaRPr lang="en-GB"/>
          </a:p>
        </p:txBody>
      </p:sp>
      <p:pic>
        <p:nvPicPr>
          <p:cNvPr id="23" name="Picture 2" descr="D:\LIVE4HELP\jppegs\L4HLOGO-02.png">
            <a:extLst>
              <a:ext uri="{FF2B5EF4-FFF2-40B4-BE49-F238E27FC236}">
                <a16:creationId xmlns:a16="http://schemas.microsoft.com/office/drawing/2014/main" id="{C158A637-FFEE-374C-DC70-E7112CE256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3834"/>
            <a:ext cx="1477271" cy="1476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2" grpId="0" animBg="1"/>
      <p:bldP spid="24" grpId="0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8974" y="6999523"/>
            <a:ext cx="2445353" cy="3357983"/>
            <a:chOff x="0" y="0"/>
            <a:chExt cx="644044" cy="884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44044" cy="884407"/>
            </a:xfrm>
            <a:custGeom>
              <a:avLst/>
              <a:gdLst/>
              <a:ahLst/>
              <a:cxnLst/>
              <a:rect l="l" t="t" r="r" b="b"/>
              <a:pathLst>
                <a:path w="644044" h="884407">
                  <a:moveTo>
                    <a:pt x="0" y="0"/>
                  </a:moveTo>
                  <a:lnTo>
                    <a:pt x="644044" y="0"/>
                  </a:lnTo>
                  <a:lnTo>
                    <a:pt x="644044" y="884407"/>
                  </a:lnTo>
                  <a:lnTo>
                    <a:pt x="0" y="884407"/>
                  </a:lnTo>
                  <a:close/>
                </a:path>
              </a:pathLst>
            </a:custGeom>
            <a:solidFill>
              <a:srgbClr val="CA9F7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644044" cy="9320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065324" y="9080226"/>
            <a:ext cx="1672633" cy="1492966"/>
            <a:chOff x="0" y="0"/>
            <a:chExt cx="440529" cy="39320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40529" cy="393209"/>
            </a:xfrm>
            <a:custGeom>
              <a:avLst/>
              <a:gdLst/>
              <a:ahLst/>
              <a:cxnLst/>
              <a:rect l="l" t="t" r="r" b="b"/>
              <a:pathLst>
                <a:path w="440529" h="393209">
                  <a:moveTo>
                    <a:pt x="0" y="0"/>
                  </a:moveTo>
                  <a:lnTo>
                    <a:pt x="440529" y="0"/>
                  </a:lnTo>
                  <a:lnTo>
                    <a:pt x="440529" y="393209"/>
                  </a:lnTo>
                  <a:lnTo>
                    <a:pt x="0" y="393209"/>
                  </a:lnTo>
                  <a:close/>
                </a:path>
              </a:pathLst>
            </a:custGeom>
            <a:solidFill>
              <a:srgbClr val="582B0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40529" cy="4408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23702" y="987223"/>
            <a:ext cx="6248400" cy="10320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150"/>
              </a:lnSpc>
            </a:pPr>
            <a:r>
              <a:rPr lang="en-US" sz="4800" dirty="0">
                <a:solidFill>
                  <a:srgbClr val="C00000"/>
                </a:solidFill>
                <a:latin typeface="Raleway"/>
                <a:ea typeface="Raleway"/>
                <a:cs typeface="Raleway"/>
                <a:sym typeface="Raleway"/>
              </a:rPr>
              <a:t>Medical Camps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F316129-2297-99CE-FB52-B42249ADC8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085" y="4880269"/>
            <a:ext cx="8167179" cy="55132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D0A31EE-4E25-81F4-9FBC-91CE162B48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2971" y="4925123"/>
            <a:ext cx="7395029" cy="5385323"/>
          </a:xfrm>
          <a:prstGeom prst="rect">
            <a:avLst/>
          </a:prstGeom>
        </p:spPr>
      </p:pic>
      <p:sp>
        <p:nvSpPr>
          <p:cNvPr id="8" name="Freeform 7">
            <a:extLst>
              <a:ext uri="{FF2B5EF4-FFF2-40B4-BE49-F238E27FC236}">
                <a16:creationId xmlns:a16="http://schemas.microsoft.com/office/drawing/2014/main" id="{D6C320C4-91D8-CCBC-B1EA-082E443CBBF8}"/>
              </a:ext>
            </a:extLst>
          </p:cNvPr>
          <p:cNvSpPr/>
          <p:nvPr/>
        </p:nvSpPr>
        <p:spPr>
          <a:xfrm>
            <a:off x="-762000" y="-308578"/>
            <a:ext cx="1785702" cy="1307625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pic>
        <p:nvPicPr>
          <p:cNvPr id="9" name="Picture 2" descr="D:\LIVE4HELP\jppegs\L4HLOGO-02.png">
            <a:extLst>
              <a:ext uri="{FF2B5EF4-FFF2-40B4-BE49-F238E27FC236}">
                <a16:creationId xmlns:a16="http://schemas.microsoft.com/office/drawing/2014/main" id="{F7DD097C-6335-4A36-4F44-38FF9AFA9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02" y="8069075"/>
            <a:ext cx="1219200" cy="121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12">
            <a:extLst>
              <a:ext uri="{FF2B5EF4-FFF2-40B4-BE49-F238E27FC236}">
                <a16:creationId xmlns:a16="http://schemas.microsoft.com/office/drawing/2014/main" id="{641CF1F0-5AAF-6881-4D06-B58931CB90DE}"/>
              </a:ext>
            </a:extLst>
          </p:cNvPr>
          <p:cNvSpPr txBox="1"/>
          <p:nvPr/>
        </p:nvSpPr>
        <p:spPr>
          <a:xfrm>
            <a:off x="1049045" y="2180946"/>
            <a:ext cx="7391400" cy="27339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indent="-514350" algn="l">
              <a:buAutoNum type="arabicPeriod"/>
            </a:pPr>
            <a:r>
              <a:rPr lang="en-US" sz="2800" dirty="0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Bhavya’s </a:t>
            </a:r>
            <a:r>
              <a:rPr lang="en-US" sz="2800" dirty="0" err="1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Tulasivaram</a:t>
            </a:r>
            <a:r>
              <a:rPr lang="en-US" sz="2800" dirty="0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, Hyderabad    </a:t>
            </a:r>
            <a:r>
              <a:rPr lang="en-US" sz="2800" dirty="0">
                <a:solidFill>
                  <a:srgbClr val="C00000"/>
                </a:solidFill>
                <a:ea typeface="Raleway"/>
                <a:cs typeface="Raleway"/>
                <a:sym typeface="Raleway"/>
              </a:rPr>
              <a:t>147 families</a:t>
            </a:r>
          </a:p>
          <a:p>
            <a:pPr marL="514350" indent="-514350" algn="l">
              <a:buAutoNum type="arabicPeriod"/>
            </a:pPr>
            <a:r>
              <a:rPr lang="en-US" sz="2800" dirty="0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Green’s Corner, </a:t>
            </a:r>
            <a:r>
              <a:rPr lang="en-US" sz="2800" dirty="0" err="1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Sonarpur</a:t>
            </a:r>
            <a:r>
              <a:rPr lang="en-US" sz="2800" dirty="0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,                 </a:t>
            </a:r>
            <a:r>
              <a:rPr lang="en-US" sz="2800" dirty="0">
                <a:solidFill>
                  <a:srgbClr val="C00000"/>
                </a:solidFill>
                <a:ea typeface="Raleway"/>
                <a:cs typeface="Raleway"/>
                <a:sym typeface="Raleway"/>
              </a:rPr>
              <a:t>145 families </a:t>
            </a:r>
          </a:p>
          <a:p>
            <a:pPr marL="514350" indent="-514350" algn="l">
              <a:buAutoNum type="arabicPeriod"/>
            </a:pPr>
            <a:r>
              <a:rPr lang="en-US" sz="2800" dirty="0" err="1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Bholakhali</a:t>
            </a:r>
            <a:r>
              <a:rPr lang="en-US" sz="2800" dirty="0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 </a:t>
            </a:r>
            <a:r>
              <a:rPr lang="en-US" sz="2800" dirty="0" err="1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Adivashi</a:t>
            </a:r>
            <a:r>
              <a:rPr lang="en-US" sz="2800" dirty="0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, N 24 </a:t>
            </a:r>
            <a:r>
              <a:rPr lang="en-US" sz="2800" dirty="0" err="1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Pgs</a:t>
            </a:r>
            <a:r>
              <a:rPr lang="en-US" sz="2800" dirty="0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          </a:t>
            </a:r>
            <a:r>
              <a:rPr lang="en-US" sz="2800" dirty="0">
                <a:solidFill>
                  <a:srgbClr val="C00000"/>
                </a:solidFill>
                <a:ea typeface="Raleway"/>
                <a:cs typeface="Raleway"/>
                <a:sym typeface="Raleway"/>
              </a:rPr>
              <a:t>162 families</a:t>
            </a:r>
          </a:p>
          <a:p>
            <a:pPr marL="514350" indent="-514350" algn="l">
              <a:buAutoNum type="arabicPeriod"/>
            </a:pPr>
            <a:r>
              <a:rPr lang="en-US" sz="2800" dirty="0" err="1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Swarupkati</a:t>
            </a:r>
            <a:r>
              <a:rPr lang="en-US" sz="2800" dirty="0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, North 24 </a:t>
            </a:r>
            <a:r>
              <a:rPr lang="en-US" sz="2800" dirty="0" err="1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Pgs</a:t>
            </a:r>
            <a:r>
              <a:rPr lang="en-US" sz="2800" dirty="0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,                </a:t>
            </a:r>
            <a:r>
              <a:rPr lang="en-US" sz="2800" dirty="0">
                <a:solidFill>
                  <a:srgbClr val="C00000"/>
                </a:solidFill>
                <a:ea typeface="Raleway"/>
                <a:cs typeface="Raleway"/>
                <a:sym typeface="Raleway"/>
              </a:rPr>
              <a:t>117 families</a:t>
            </a:r>
          </a:p>
          <a:p>
            <a:pPr marL="514350" indent="-514350" algn="l">
              <a:buAutoNum type="arabicPeriod"/>
            </a:pPr>
            <a:r>
              <a:rPr lang="en-US" sz="2800" dirty="0" err="1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Kalitata</a:t>
            </a:r>
            <a:r>
              <a:rPr lang="en-US" sz="2800" dirty="0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, North 24 </a:t>
            </a:r>
            <a:r>
              <a:rPr lang="en-US" sz="2800" dirty="0" err="1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Pgs</a:t>
            </a:r>
            <a:r>
              <a:rPr lang="en-US" sz="2800" dirty="0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                       </a:t>
            </a:r>
            <a:r>
              <a:rPr lang="en-US" sz="2800" dirty="0">
                <a:solidFill>
                  <a:srgbClr val="C00000"/>
                </a:solidFill>
                <a:ea typeface="Raleway"/>
                <a:cs typeface="Raleway"/>
                <a:sym typeface="Raleway"/>
              </a:rPr>
              <a:t>181 families</a:t>
            </a:r>
          </a:p>
          <a:p>
            <a:pPr algn="l">
              <a:lnSpc>
                <a:spcPct val="150000"/>
              </a:lnSpc>
            </a:pPr>
            <a:endParaRPr lang="en-US" sz="2800" dirty="0">
              <a:solidFill>
                <a:srgbClr val="582B0E"/>
              </a:solidFill>
              <a:ea typeface="Raleway"/>
              <a:cs typeface="Raleway"/>
              <a:sym typeface="Raleway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3E33B14-1B7E-49FC-5894-A34859A8AE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4600" y="-34049"/>
            <a:ext cx="4343400" cy="477662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CFA0CDB-9888-77A2-59E6-69E38EA890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46418"/>
            <a:ext cx="5182706" cy="47425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14C5A-6DDD-B1D5-5DCD-E23BCE5CA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E6665A2-0E6F-6E94-A03C-8D0EE63DBE4C}"/>
              </a:ext>
            </a:extLst>
          </p:cNvPr>
          <p:cNvGrpSpPr/>
          <p:nvPr/>
        </p:nvGrpSpPr>
        <p:grpSpPr>
          <a:xfrm>
            <a:off x="-198974" y="6999523"/>
            <a:ext cx="2445353" cy="3357983"/>
            <a:chOff x="0" y="0"/>
            <a:chExt cx="644044" cy="88440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CA0F316-04E0-0C63-57CC-8C920E4E578C}"/>
                </a:ext>
              </a:extLst>
            </p:cNvPr>
            <p:cNvSpPr/>
            <p:nvPr/>
          </p:nvSpPr>
          <p:spPr>
            <a:xfrm>
              <a:off x="0" y="0"/>
              <a:ext cx="644044" cy="884407"/>
            </a:xfrm>
            <a:custGeom>
              <a:avLst/>
              <a:gdLst/>
              <a:ahLst/>
              <a:cxnLst/>
              <a:rect l="l" t="t" r="r" b="b"/>
              <a:pathLst>
                <a:path w="644044" h="884407">
                  <a:moveTo>
                    <a:pt x="0" y="0"/>
                  </a:moveTo>
                  <a:lnTo>
                    <a:pt x="644044" y="0"/>
                  </a:lnTo>
                  <a:lnTo>
                    <a:pt x="644044" y="884407"/>
                  </a:lnTo>
                  <a:lnTo>
                    <a:pt x="0" y="884407"/>
                  </a:lnTo>
                  <a:close/>
                </a:path>
              </a:pathLst>
            </a:custGeom>
            <a:solidFill>
              <a:srgbClr val="CA9F7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FBD6A48E-B349-2155-39DE-113A15E6E508}"/>
                </a:ext>
              </a:extLst>
            </p:cNvPr>
            <p:cNvSpPr txBox="1"/>
            <p:nvPr/>
          </p:nvSpPr>
          <p:spPr>
            <a:xfrm>
              <a:off x="0" y="-47625"/>
              <a:ext cx="644044" cy="9320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0820341A-1565-7B9B-A7DE-B81FC3691870}"/>
              </a:ext>
            </a:extLst>
          </p:cNvPr>
          <p:cNvGrpSpPr/>
          <p:nvPr/>
        </p:nvGrpSpPr>
        <p:grpSpPr>
          <a:xfrm>
            <a:off x="17065324" y="9080226"/>
            <a:ext cx="1672633" cy="1492966"/>
            <a:chOff x="0" y="0"/>
            <a:chExt cx="440529" cy="393209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49FB7F2-2D09-ABF2-6642-05C7A78AE072}"/>
                </a:ext>
              </a:extLst>
            </p:cNvPr>
            <p:cNvSpPr/>
            <p:nvPr/>
          </p:nvSpPr>
          <p:spPr>
            <a:xfrm>
              <a:off x="0" y="0"/>
              <a:ext cx="440529" cy="393209"/>
            </a:xfrm>
            <a:custGeom>
              <a:avLst/>
              <a:gdLst/>
              <a:ahLst/>
              <a:cxnLst/>
              <a:rect l="l" t="t" r="r" b="b"/>
              <a:pathLst>
                <a:path w="440529" h="393209">
                  <a:moveTo>
                    <a:pt x="0" y="0"/>
                  </a:moveTo>
                  <a:lnTo>
                    <a:pt x="440529" y="0"/>
                  </a:lnTo>
                  <a:lnTo>
                    <a:pt x="440529" y="393209"/>
                  </a:lnTo>
                  <a:lnTo>
                    <a:pt x="0" y="393209"/>
                  </a:lnTo>
                  <a:close/>
                </a:path>
              </a:pathLst>
            </a:custGeom>
            <a:solidFill>
              <a:srgbClr val="582B0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B5170116-97DC-7A96-68C3-DC9044F66A71}"/>
                </a:ext>
              </a:extLst>
            </p:cNvPr>
            <p:cNvSpPr txBox="1"/>
            <p:nvPr/>
          </p:nvSpPr>
          <p:spPr>
            <a:xfrm>
              <a:off x="0" y="-47625"/>
              <a:ext cx="440529" cy="4408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8" name="Freeform 7">
            <a:extLst>
              <a:ext uri="{FF2B5EF4-FFF2-40B4-BE49-F238E27FC236}">
                <a16:creationId xmlns:a16="http://schemas.microsoft.com/office/drawing/2014/main" id="{2AEE68D9-B3C1-35AA-3B42-969D4BC8B13F}"/>
              </a:ext>
            </a:extLst>
          </p:cNvPr>
          <p:cNvSpPr/>
          <p:nvPr/>
        </p:nvSpPr>
        <p:spPr>
          <a:xfrm>
            <a:off x="-762000" y="-308578"/>
            <a:ext cx="2590800" cy="3048000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1357CF1-D94B-8BEF-A13C-264652CE54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01" y="1185480"/>
            <a:ext cx="8057146" cy="427909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A781063-841E-6FB7-BAAB-7F2EF638A3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3886" y="9648"/>
            <a:ext cx="10896600" cy="548640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E379BFD-5B1B-97C0-59B9-6F0937A4A5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3886" y="5586463"/>
            <a:ext cx="19183822" cy="6718636"/>
          </a:xfrm>
          <a:prstGeom prst="rect">
            <a:avLst/>
          </a:prstGeom>
        </p:spPr>
      </p:pic>
      <p:sp>
        <p:nvSpPr>
          <p:cNvPr id="21" name="Freeform 7">
            <a:extLst>
              <a:ext uri="{FF2B5EF4-FFF2-40B4-BE49-F238E27FC236}">
                <a16:creationId xmlns:a16="http://schemas.microsoft.com/office/drawing/2014/main" id="{ADB6790C-992E-E165-9561-54A6ECB4106D}"/>
              </a:ext>
            </a:extLst>
          </p:cNvPr>
          <p:cNvSpPr/>
          <p:nvPr/>
        </p:nvSpPr>
        <p:spPr>
          <a:xfrm>
            <a:off x="10409584" y="-723901"/>
            <a:ext cx="8057146" cy="1818967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/>
          <a:lstStyle/>
          <a:p>
            <a:pPr algn="ctr"/>
            <a:endParaRPr lang="en-GB" sz="5400" dirty="0">
              <a:solidFill>
                <a:schemeClr val="bg1"/>
              </a:solidFill>
              <a:latin typeface="Raleway" pitchFamily="2" charset="0"/>
            </a:endParaRPr>
          </a:p>
          <a:p>
            <a:pPr algn="ctr"/>
            <a:r>
              <a:rPr lang="en-GB" sz="5400" dirty="0">
                <a:solidFill>
                  <a:schemeClr val="bg1"/>
                </a:solidFill>
                <a:latin typeface="Raleway" pitchFamily="2" charset="0"/>
              </a:rPr>
              <a:t>Medical Camps</a:t>
            </a:r>
          </a:p>
        </p:txBody>
      </p:sp>
      <p:pic>
        <p:nvPicPr>
          <p:cNvPr id="10" name="Picture 2" descr="D:\LIVE4HELP\jppegs\L4HLOGO-02.png">
            <a:extLst>
              <a:ext uri="{FF2B5EF4-FFF2-40B4-BE49-F238E27FC236}">
                <a16:creationId xmlns:a16="http://schemas.microsoft.com/office/drawing/2014/main" id="{E107EE21-047A-1AC9-887E-C4DF78E4A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1171" y="5002985"/>
            <a:ext cx="1076826" cy="1076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2533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3ADC2-9FCE-A21E-2311-EB462B707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7B22457-0226-D8FF-D2D8-957ECAA05FFE}"/>
              </a:ext>
            </a:extLst>
          </p:cNvPr>
          <p:cNvGrpSpPr/>
          <p:nvPr/>
        </p:nvGrpSpPr>
        <p:grpSpPr>
          <a:xfrm>
            <a:off x="-193976" y="7215210"/>
            <a:ext cx="2445353" cy="3357983"/>
            <a:chOff x="0" y="0"/>
            <a:chExt cx="644044" cy="88440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248AB32-22DB-A17D-08A1-B0B3C7DCCF22}"/>
                </a:ext>
              </a:extLst>
            </p:cNvPr>
            <p:cNvSpPr/>
            <p:nvPr/>
          </p:nvSpPr>
          <p:spPr>
            <a:xfrm>
              <a:off x="0" y="0"/>
              <a:ext cx="644044" cy="884407"/>
            </a:xfrm>
            <a:custGeom>
              <a:avLst/>
              <a:gdLst/>
              <a:ahLst/>
              <a:cxnLst/>
              <a:rect l="l" t="t" r="r" b="b"/>
              <a:pathLst>
                <a:path w="644044" h="884407">
                  <a:moveTo>
                    <a:pt x="0" y="0"/>
                  </a:moveTo>
                  <a:lnTo>
                    <a:pt x="644044" y="0"/>
                  </a:lnTo>
                  <a:lnTo>
                    <a:pt x="644044" y="884407"/>
                  </a:lnTo>
                  <a:lnTo>
                    <a:pt x="0" y="884407"/>
                  </a:lnTo>
                  <a:close/>
                </a:path>
              </a:pathLst>
            </a:custGeom>
            <a:solidFill>
              <a:srgbClr val="CA9F7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E128C937-6CA0-77CC-AC95-07C343A6B5C4}"/>
                </a:ext>
              </a:extLst>
            </p:cNvPr>
            <p:cNvSpPr txBox="1"/>
            <p:nvPr/>
          </p:nvSpPr>
          <p:spPr>
            <a:xfrm>
              <a:off x="0" y="-47625"/>
              <a:ext cx="644044" cy="9320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3AF2B37B-2925-2866-121E-E25D52010D12}"/>
              </a:ext>
            </a:extLst>
          </p:cNvPr>
          <p:cNvGrpSpPr/>
          <p:nvPr/>
        </p:nvGrpSpPr>
        <p:grpSpPr>
          <a:xfrm>
            <a:off x="17065324" y="9080226"/>
            <a:ext cx="1672633" cy="1492966"/>
            <a:chOff x="0" y="0"/>
            <a:chExt cx="440529" cy="393209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BC31BF06-36FA-16EC-A2CD-F439B804DE80}"/>
                </a:ext>
              </a:extLst>
            </p:cNvPr>
            <p:cNvSpPr/>
            <p:nvPr/>
          </p:nvSpPr>
          <p:spPr>
            <a:xfrm>
              <a:off x="0" y="0"/>
              <a:ext cx="440529" cy="393209"/>
            </a:xfrm>
            <a:custGeom>
              <a:avLst/>
              <a:gdLst/>
              <a:ahLst/>
              <a:cxnLst/>
              <a:rect l="l" t="t" r="r" b="b"/>
              <a:pathLst>
                <a:path w="440529" h="393209">
                  <a:moveTo>
                    <a:pt x="0" y="0"/>
                  </a:moveTo>
                  <a:lnTo>
                    <a:pt x="440529" y="0"/>
                  </a:lnTo>
                  <a:lnTo>
                    <a:pt x="440529" y="393209"/>
                  </a:lnTo>
                  <a:lnTo>
                    <a:pt x="0" y="393209"/>
                  </a:lnTo>
                  <a:close/>
                </a:path>
              </a:pathLst>
            </a:custGeom>
            <a:solidFill>
              <a:srgbClr val="582B0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0816C9F4-0F5A-6CEC-5061-F52818EAFA01}"/>
                </a:ext>
              </a:extLst>
            </p:cNvPr>
            <p:cNvSpPr txBox="1"/>
            <p:nvPr/>
          </p:nvSpPr>
          <p:spPr>
            <a:xfrm>
              <a:off x="0" y="-47625"/>
              <a:ext cx="440529" cy="4408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12" name="TextBox 12">
            <a:extLst>
              <a:ext uri="{FF2B5EF4-FFF2-40B4-BE49-F238E27FC236}">
                <a16:creationId xmlns:a16="http://schemas.microsoft.com/office/drawing/2014/main" id="{0E73C76D-7558-C95D-268A-4DBC15554081}"/>
              </a:ext>
            </a:extLst>
          </p:cNvPr>
          <p:cNvSpPr txBox="1"/>
          <p:nvPr/>
        </p:nvSpPr>
        <p:spPr>
          <a:xfrm>
            <a:off x="2392426" y="876300"/>
            <a:ext cx="6586780" cy="10688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150"/>
              </a:lnSpc>
            </a:pPr>
            <a:r>
              <a:rPr lang="en-US" sz="5400" dirty="0">
                <a:solidFill>
                  <a:srgbClr val="C00000"/>
                </a:solidFill>
                <a:latin typeface="Raleway"/>
                <a:ea typeface="Raleway"/>
                <a:cs typeface="Raleway"/>
                <a:sym typeface="Raleway"/>
              </a:rPr>
              <a:t>Cancer awareness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D59E1DD-DAFD-1B77-35EB-3CDB861633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97312"/>
            <a:ext cx="8351180" cy="506645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70D84B1-13CE-0A9F-1851-3E5EDBD1C6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9708" y="277166"/>
            <a:ext cx="3657600" cy="46548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8" name="Freeform 7">
            <a:extLst>
              <a:ext uri="{FF2B5EF4-FFF2-40B4-BE49-F238E27FC236}">
                <a16:creationId xmlns:a16="http://schemas.microsoft.com/office/drawing/2014/main" id="{4958EC3E-4527-7617-F0F5-2D7A46DB94C9}"/>
              </a:ext>
            </a:extLst>
          </p:cNvPr>
          <p:cNvSpPr/>
          <p:nvPr/>
        </p:nvSpPr>
        <p:spPr>
          <a:xfrm>
            <a:off x="-762000" y="-308578"/>
            <a:ext cx="2895600" cy="2099278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pic>
        <p:nvPicPr>
          <p:cNvPr id="9" name="Picture 2" descr="D:\LIVE4HELP\jppegs\L4HLOGO-02.png">
            <a:extLst>
              <a:ext uri="{FF2B5EF4-FFF2-40B4-BE49-F238E27FC236}">
                <a16:creationId xmlns:a16="http://schemas.microsoft.com/office/drawing/2014/main" id="{382A4891-3240-E193-EE4E-DB8A640C6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213" y="262512"/>
            <a:ext cx="1219200" cy="121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12">
            <a:extLst>
              <a:ext uri="{FF2B5EF4-FFF2-40B4-BE49-F238E27FC236}">
                <a16:creationId xmlns:a16="http://schemas.microsoft.com/office/drawing/2014/main" id="{BB149506-4396-0938-EA2E-0A03D5B0077D}"/>
              </a:ext>
            </a:extLst>
          </p:cNvPr>
          <p:cNvSpPr txBox="1"/>
          <p:nvPr/>
        </p:nvSpPr>
        <p:spPr>
          <a:xfrm>
            <a:off x="2438400" y="2171700"/>
            <a:ext cx="8471406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indent="-514350" algn="l">
              <a:buAutoNum type="arabicPeriod"/>
            </a:pPr>
            <a:r>
              <a:rPr lang="en-US" sz="3200" dirty="0" err="1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Derozio</a:t>
            </a:r>
            <a:r>
              <a:rPr lang="en-US" sz="3200" dirty="0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 Memorial, Rajarhat, 200 families</a:t>
            </a:r>
          </a:p>
          <a:p>
            <a:pPr marL="514350" indent="-514350" algn="l">
              <a:buAutoNum type="arabicPeriod"/>
            </a:pPr>
            <a:r>
              <a:rPr lang="en-US" sz="3200" dirty="0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East Garia Education foundation, 200 families </a:t>
            </a:r>
          </a:p>
          <a:p>
            <a:pPr marL="514350" indent="-514350" algn="l">
              <a:buAutoNum type="arabicPeriod"/>
            </a:pPr>
            <a:r>
              <a:rPr lang="en-US" sz="3200" dirty="0" err="1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Nityaberia</a:t>
            </a:r>
            <a:r>
              <a:rPr lang="en-US" sz="3200" dirty="0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, North 24 </a:t>
            </a:r>
            <a:r>
              <a:rPr lang="en-US" sz="3200" dirty="0" err="1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Pgs</a:t>
            </a:r>
            <a:r>
              <a:rPr lang="en-US" sz="3200" dirty="0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, 230 families</a:t>
            </a:r>
          </a:p>
          <a:p>
            <a:pPr marL="514350" indent="-514350" algn="l">
              <a:buAutoNum type="arabicPeriod"/>
            </a:pPr>
            <a:r>
              <a:rPr lang="en-US" sz="3200" dirty="0" err="1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Mahishadal</a:t>
            </a:r>
            <a:r>
              <a:rPr lang="en-US" sz="3200" dirty="0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 Girl’s College, 223 families</a:t>
            </a:r>
          </a:p>
          <a:p>
            <a:pPr algn="l"/>
            <a:endParaRPr lang="en-US" sz="3200" dirty="0">
              <a:solidFill>
                <a:srgbClr val="582B0E"/>
              </a:solidFill>
              <a:ea typeface="Raleway"/>
              <a:cs typeface="Raleway"/>
              <a:sym typeface="Raleway"/>
            </a:endParaRPr>
          </a:p>
          <a:p>
            <a:pPr marL="514350" indent="-514350" algn="l">
              <a:buAutoNum type="arabicPeriod"/>
            </a:pPr>
            <a:endParaRPr lang="en-US" sz="3200" dirty="0">
              <a:solidFill>
                <a:srgbClr val="582B0E"/>
              </a:solidFill>
              <a:ea typeface="Raleway"/>
              <a:cs typeface="Raleway"/>
              <a:sym typeface="Raleway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3007BC3-9039-B070-618B-B0571B0FCD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4774" y="5506736"/>
            <a:ext cx="9733226" cy="478026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2670165-2011-1534-A8FF-FECC94FDFE4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765" y="277166"/>
            <a:ext cx="4246764" cy="46548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75371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4CDB3-C086-3A39-43BD-65152655C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:a16="http://schemas.microsoft.com/office/drawing/2014/main" id="{43B26552-3242-EDFD-E777-E997706EC5BA}"/>
              </a:ext>
            </a:extLst>
          </p:cNvPr>
          <p:cNvSpPr/>
          <p:nvPr/>
        </p:nvSpPr>
        <p:spPr>
          <a:xfrm>
            <a:off x="-457200" y="-305050"/>
            <a:ext cx="2819400" cy="11468350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5B405982-4A51-73A7-6671-61D96A4B0B77}"/>
              </a:ext>
            </a:extLst>
          </p:cNvPr>
          <p:cNvSpPr/>
          <p:nvPr/>
        </p:nvSpPr>
        <p:spPr>
          <a:xfrm>
            <a:off x="16002000" y="-305050"/>
            <a:ext cx="2819400" cy="10782550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endParaRPr lang="en-GB"/>
          </a:p>
        </p:txBody>
      </p:sp>
      <p:pic>
        <p:nvPicPr>
          <p:cNvPr id="13" name="Rakesh Kundu - Ebre">
            <a:hlinkClick r:id="" action="ppaction://media"/>
            <a:extLst>
              <a:ext uri="{FF2B5EF4-FFF2-40B4-BE49-F238E27FC236}">
                <a16:creationId xmlns:a16="http://schemas.microsoft.com/office/drawing/2014/main" id="{6FBE66B4-882C-3B8C-AF39-12CD003E28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68758" y="1610972"/>
            <a:ext cx="4026117" cy="5944040"/>
          </a:xfrm>
          <a:prstGeom prst="rect">
            <a:avLst/>
          </a:prstGeom>
        </p:spPr>
      </p:pic>
      <p:sp>
        <p:nvSpPr>
          <p:cNvPr id="14" name="TextBox 7">
            <a:extLst>
              <a:ext uri="{FF2B5EF4-FFF2-40B4-BE49-F238E27FC236}">
                <a16:creationId xmlns:a16="http://schemas.microsoft.com/office/drawing/2014/main" id="{CDAF2689-911E-8948-8C8B-255F528AC493}"/>
              </a:ext>
            </a:extLst>
          </p:cNvPr>
          <p:cNvSpPr txBox="1"/>
          <p:nvPr/>
        </p:nvSpPr>
        <p:spPr>
          <a:xfrm>
            <a:off x="2743200" y="-186271"/>
            <a:ext cx="12268200" cy="10320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150"/>
              </a:lnSpc>
            </a:pPr>
            <a:r>
              <a:rPr lang="en-US" sz="4800" dirty="0">
                <a:solidFill>
                  <a:srgbClr val="C00000"/>
                </a:solidFill>
                <a:latin typeface="Raleway"/>
                <a:ea typeface="Raleway"/>
                <a:cs typeface="Raleway"/>
                <a:sym typeface="Raleway"/>
              </a:rPr>
              <a:t>Comments from one of our CSR partners</a:t>
            </a:r>
          </a:p>
        </p:txBody>
      </p:sp>
      <p:pic>
        <p:nvPicPr>
          <p:cNvPr id="15" name="Picture 2" descr="D:\LIVE4HELP\jppegs\L4HLOGO-02.png">
            <a:extLst>
              <a:ext uri="{FF2B5EF4-FFF2-40B4-BE49-F238E27FC236}">
                <a16:creationId xmlns:a16="http://schemas.microsoft.com/office/drawing/2014/main" id="{D40A6009-8F70-5616-A617-950FEAE65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29768"/>
            <a:ext cx="1219200" cy="121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A60EB4D-B4CF-F404-2709-B99B2DC88E8F}"/>
              </a:ext>
            </a:extLst>
          </p:cNvPr>
          <p:cNvSpPr txBox="1"/>
          <p:nvPr/>
        </p:nvSpPr>
        <p:spPr>
          <a:xfrm>
            <a:off x="2314059" y="8291214"/>
            <a:ext cx="89050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000" dirty="0">
                <a:solidFill>
                  <a:srgbClr val="C00000"/>
                </a:solidFill>
                <a:latin typeface="Raleway" pitchFamily="2" charset="0"/>
              </a:rPr>
              <a:t>Heartfelt thanks to Mr Rakesh Kundu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46AE6B-1F6A-CD95-D3A1-D747178C3F05}"/>
              </a:ext>
            </a:extLst>
          </p:cNvPr>
          <p:cNvSpPr txBox="1"/>
          <p:nvPr/>
        </p:nvSpPr>
        <p:spPr>
          <a:xfrm>
            <a:off x="11283719" y="7590085"/>
            <a:ext cx="456246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/>
              <a:t>Rakesh Kundu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FC1B07-16C6-A15B-A81A-719A43D10715}"/>
              </a:ext>
            </a:extLst>
          </p:cNvPr>
          <p:cNvSpPr txBox="1"/>
          <p:nvPr/>
        </p:nvSpPr>
        <p:spPr>
          <a:xfrm>
            <a:off x="11283719" y="8460491"/>
            <a:ext cx="46321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Managing Director</a:t>
            </a:r>
          </a:p>
          <a:p>
            <a:r>
              <a:rPr lang="en-GB" sz="3200" dirty="0"/>
              <a:t>Erbe Medical India </a:t>
            </a:r>
            <a:r>
              <a:rPr lang="en-GB" sz="3200" dirty="0" err="1"/>
              <a:t>Pvt.</a:t>
            </a:r>
            <a:r>
              <a:rPr lang="en-GB" sz="3200" dirty="0"/>
              <a:t> Ltd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624E43-9109-E0C9-B7A3-F8E7CF4543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6190" y="1556266"/>
            <a:ext cx="9198617" cy="6053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634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93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04360-C866-2AA5-8B31-85E894482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874491A-F19E-D0A8-811C-690B44B43AF6}"/>
              </a:ext>
            </a:extLst>
          </p:cNvPr>
          <p:cNvGrpSpPr/>
          <p:nvPr/>
        </p:nvGrpSpPr>
        <p:grpSpPr>
          <a:xfrm>
            <a:off x="-193976" y="7215210"/>
            <a:ext cx="2445353" cy="3357983"/>
            <a:chOff x="0" y="0"/>
            <a:chExt cx="644044" cy="88440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E7A3D5D-8C69-5EAC-A4DB-031D58CDDFA8}"/>
                </a:ext>
              </a:extLst>
            </p:cNvPr>
            <p:cNvSpPr/>
            <p:nvPr/>
          </p:nvSpPr>
          <p:spPr>
            <a:xfrm>
              <a:off x="0" y="0"/>
              <a:ext cx="644044" cy="884407"/>
            </a:xfrm>
            <a:custGeom>
              <a:avLst/>
              <a:gdLst/>
              <a:ahLst/>
              <a:cxnLst/>
              <a:rect l="l" t="t" r="r" b="b"/>
              <a:pathLst>
                <a:path w="644044" h="884407">
                  <a:moveTo>
                    <a:pt x="0" y="0"/>
                  </a:moveTo>
                  <a:lnTo>
                    <a:pt x="644044" y="0"/>
                  </a:lnTo>
                  <a:lnTo>
                    <a:pt x="644044" y="884407"/>
                  </a:lnTo>
                  <a:lnTo>
                    <a:pt x="0" y="884407"/>
                  </a:lnTo>
                  <a:close/>
                </a:path>
              </a:pathLst>
            </a:custGeom>
            <a:solidFill>
              <a:srgbClr val="CA9F7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DECFA440-EA4F-F890-E1F3-48920F794E79}"/>
                </a:ext>
              </a:extLst>
            </p:cNvPr>
            <p:cNvSpPr txBox="1"/>
            <p:nvPr/>
          </p:nvSpPr>
          <p:spPr>
            <a:xfrm>
              <a:off x="0" y="-47625"/>
              <a:ext cx="644044" cy="9320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174857D3-E130-D013-6AB9-2B2B3D6585CC}"/>
              </a:ext>
            </a:extLst>
          </p:cNvPr>
          <p:cNvGrpSpPr/>
          <p:nvPr/>
        </p:nvGrpSpPr>
        <p:grpSpPr>
          <a:xfrm>
            <a:off x="17065324" y="9080226"/>
            <a:ext cx="1672633" cy="1492966"/>
            <a:chOff x="0" y="0"/>
            <a:chExt cx="440529" cy="393209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E460216-C75B-03A8-27D0-A356524EC1AA}"/>
                </a:ext>
              </a:extLst>
            </p:cNvPr>
            <p:cNvSpPr/>
            <p:nvPr/>
          </p:nvSpPr>
          <p:spPr>
            <a:xfrm>
              <a:off x="0" y="0"/>
              <a:ext cx="440529" cy="393209"/>
            </a:xfrm>
            <a:custGeom>
              <a:avLst/>
              <a:gdLst/>
              <a:ahLst/>
              <a:cxnLst/>
              <a:rect l="l" t="t" r="r" b="b"/>
              <a:pathLst>
                <a:path w="440529" h="393209">
                  <a:moveTo>
                    <a:pt x="0" y="0"/>
                  </a:moveTo>
                  <a:lnTo>
                    <a:pt x="440529" y="0"/>
                  </a:lnTo>
                  <a:lnTo>
                    <a:pt x="440529" y="393209"/>
                  </a:lnTo>
                  <a:lnTo>
                    <a:pt x="0" y="393209"/>
                  </a:lnTo>
                  <a:close/>
                </a:path>
              </a:pathLst>
            </a:custGeom>
            <a:solidFill>
              <a:srgbClr val="582B0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B77B4A39-61B3-0DE1-9119-A55E02B95134}"/>
                </a:ext>
              </a:extLst>
            </p:cNvPr>
            <p:cNvSpPr txBox="1"/>
            <p:nvPr/>
          </p:nvSpPr>
          <p:spPr>
            <a:xfrm>
              <a:off x="0" y="-47625"/>
              <a:ext cx="440529" cy="4408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F97BEC92-0C6B-59C5-EEE7-C47D4EE34E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4" y="4964635"/>
            <a:ext cx="11894400" cy="529877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41652DB-C807-5F1A-17E9-88CB8B19E9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579" y="-342900"/>
            <a:ext cx="10349421" cy="5105400"/>
          </a:xfrm>
          <a:prstGeom prst="rect">
            <a:avLst/>
          </a:prstGeom>
        </p:spPr>
      </p:pic>
      <p:sp>
        <p:nvSpPr>
          <p:cNvPr id="9" name="Freeform 7">
            <a:extLst>
              <a:ext uri="{FF2B5EF4-FFF2-40B4-BE49-F238E27FC236}">
                <a16:creationId xmlns:a16="http://schemas.microsoft.com/office/drawing/2014/main" id="{C09076D4-06A9-5063-302F-548658188415}"/>
              </a:ext>
            </a:extLst>
          </p:cNvPr>
          <p:cNvSpPr/>
          <p:nvPr/>
        </p:nvSpPr>
        <p:spPr>
          <a:xfrm>
            <a:off x="-193976" y="-495300"/>
            <a:ext cx="1946576" cy="1828800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3F6608A-4827-A7CD-5CF2-C81447D80F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21844" y="4955842"/>
            <a:ext cx="6149423" cy="5298778"/>
          </a:xfrm>
          <a:prstGeom prst="rect">
            <a:avLst/>
          </a:prstGeom>
        </p:spPr>
      </p:pic>
      <p:pic>
        <p:nvPicPr>
          <p:cNvPr id="13" name="Picture 2" descr="D:\LIVE4HELP\jppegs\L4HLOGO-02.png">
            <a:extLst>
              <a:ext uri="{FF2B5EF4-FFF2-40B4-BE49-F238E27FC236}">
                <a16:creationId xmlns:a16="http://schemas.microsoft.com/office/drawing/2014/main" id="{9C09B64D-9543-11A2-3BCF-25B605895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56" y="38422"/>
            <a:ext cx="1219200" cy="121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12">
            <a:extLst>
              <a:ext uri="{FF2B5EF4-FFF2-40B4-BE49-F238E27FC236}">
                <a16:creationId xmlns:a16="http://schemas.microsoft.com/office/drawing/2014/main" id="{35A4CF91-E1E3-A2A7-1DD1-A06332ACFBEF}"/>
              </a:ext>
            </a:extLst>
          </p:cNvPr>
          <p:cNvSpPr txBox="1"/>
          <p:nvPr/>
        </p:nvSpPr>
        <p:spPr>
          <a:xfrm>
            <a:off x="2265445" y="874218"/>
            <a:ext cx="4436390" cy="10688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150"/>
              </a:lnSpc>
            </a:pPr>
            <a:r>
              <a:rPr lang="en-US" sz="6000" dirty="0">
                <a:solidFill>
                  <a:srgbClr val="582B0E"/>
                </a:solidFill>
                <a:latin typeface="Raleway"/>
                <a:ea typeface="Raleway"/>
                <a:cs typeface="Raleway"/>
                <a:sym typeface="Raleway"/>
              </a:rPr>
              <a:t>Plantation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711D2706-2AA8-CAD7-2E7B-C2D9511D3A25}"/>
              </a:ext>
            </a:extLst>
          </p:cNvPr>
          <p:cNvSpPr txBox="1"/>
          <p:nvPr/>
        </p:nvSpPr>
        <p:spPr>
          <a:xfrm>
            <a:off x="672594" y="2013212"/>
            <a:ext cx="8471406" cy="21396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indent="-514350" algn="l">
              <a:lnSpc>
                <a:spcPct val="150000"/>
              </a:lnSpc>
              <a:buAutoNum type="arabicPeriod"/>
            </a:pPr>
            <a:r>
              <a:rPr lang="en-US" sz="3200" dirty="0" err="1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Sandeshkhali</a:t>
            </a:r>
            <a:r>
              <a:rPr lang="en-US" sz="3200" dirty="0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, Feb 2025, 3,000 saplings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3200" dirty="0" err="1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Sandeshkhali</a:t>
            </a:r>
            <a:r>
              <a:rPr lang="en-US" sz="3200" dirty="0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, Feb 2025, 7,000 saplings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3200" dirty="0" err="1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Sandeshkhali</a:t>
            </a:r>
            <a:r>
              <a:rPr lang="en-US" sz="3200" dirty="0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, Feb 2026, 10,000 saplings</a:t>
            </a:r>
          </a:p>
        </p:txBody>
      </p:sp>
    </p:spTree>
    <p:extLst>
      <p:ext uri="{BB962C8B-B14F-4D97-AF65-F5344CB8AC3E}">
        <p14:creationId xmlns:p14="http://schemas.microsoft.com/office/powerpoint/2010/main" val="1583781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2137899" y="526685"/>
            <a:ext cx="3702840" cy="10688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150"/>
              </a:lnSpc>
            </a:pPr>
            <a:r>
              <a:rPr lang="en-US" sz="5400" dirty="0">
                <a:solidFill>
                  <a:srgbClr val="C00000"/>
                </a:solidFill>
                <a:latin typeface="Raleway"/>
                <a:ea typeface="Raleway"/>
                <a:cs typeface="Raleway"/>
                <a:sym typeface="Raleway"/>
              </a:rPr>
              <a:t>Relief work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044E5A0-BC85-CED6-A13C-B44D95F8B5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337" y="2004"/>
            <a:ext cx="10871764" cy="468429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0C59981-91F1-63F3-A5C8-3D6ADB44A6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38700"/>
            <a:ext cx="12107332" cy="5448300"/>
          </a:xfrm>
          <a:prstGeom prst="rect">
            <a:avLst/>
          </a:prstGeom>
        </p:spPr>
      </p:pic>
      <p:sp>
        <p:nvSpPr>
          <p:cNvPr id="2" name="Freeform 7">
            <a:extLst>
              <a:ext uri="{FF2B5EF4-FFF2-40B4-BE49-F238E27FC236}">
                <a16:creationId xmlns:a16="http://schemas.microsoft.com/office/drawing/2014/main" id="{4FF89C0E-9267-9DF5-CB8C-C2720D03198A}"/>
              </a:ext>
            </a:extLst>
          </p:cNvPr>
          <p:cNvSpPr/>
          <p:nvPr/>
        </p:nvSpPr>
        <p:spPr>
          <a:xfrm>
            <a:off x="-368047" y="-495300"/>
            <a:ext cx="2064895" cy="1981200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3" name="Freeform 7">
            <a:extLst>
              <a:ext uri="{FF2B5EF4-FFF2-40B4-BE49-F238E27FC236}">
                <a16:creationId xmlns:a16="http://schemas.microsoft.com/office/drawing/2014/main" id="{BE251FDD-BC4F-AD9D-06ED-53EDFCF2A439}"/>
              </a:ext>
            </a:extLst>
          </p:cNvPr>
          <p:cNvSpPr/>
          <p:nvPr/>
        </p:nvSpPr>
        <p:spPr>
          <a:xfrm>
            <a:off x="16659453" y="9009651"/>
            <a:ext cx="2590800" cy="3048000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/>
          <a:lstStyle/>
          <a:p>
            <a:endParaRPr lang="en-GB" dirty="0"/>
          </a:p>
        </p:txBody>
      </p:sp>
      <p:pic>
        <p:nvPicPr>
          <p:cNvPr id="4" name="Picture 2" descr="D:\LIVE4HELP\jppegs\L4HLOGO-02.png">
            <a:extLst>
              <a:ext uri="{FF2B5EF4-FFF2-40B4-BE49-F238E27FC236}">
                <a16:creationId xmlns:a16="http://schemas.microsoft.com/office/drawing/2014/main" id="{F136837E-0248-2319-80F3-A04FD9980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8" y="38100"/>
            <a:ext cx="1371962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2">
            <a:extLst>
              <a:ext uri="{FF2B5EF4-FFF2-40B4-BE49-F238E27FC236}">
                <a16:creationId xmlns:a16="http://schemas.microsoft.com/office/drawing/2014/main" id="{1B309AC2-391A-20DC-AE3C-D82CE7BF435E}"/>
              </a:ext>
            </a:extLst>
          </p:cNvPr>
          <p:cNvSpPr txBox="1"/>
          <p:nvPr/>
        </p:nvSpPr>
        <p:spPr>
          <a:xfrm>
            <a:off x="2620018" y="2444353"/>
            <a:ext cx="4953181" cy="1401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indent="-514350" algn="l">
              <a:lnSpc>
                <a:spcPct val="150000"/>
              </a:lnSpc>
              <a:buAutoNum type="arabicPeriod"/>
            </a:pPr>
            <a:r>
              <a:rPr lang="en-US" sz="3200" dirty="0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Jalpaiguri, 170 families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3200" dirty="0" err="1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Ghatal</a:t>
            </a:r>
            <a:r>
              <a:rPr lang="en-US" sz="3200" dirty="0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, 200 families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F38BF1EE-B98A-1721-1AE9-5D2D5B90CE32}"/>
              </a:ext>
            </a:extLst>
          </p:cNvPr>
          <p:cNvSpPr txBox="1"/>
          <p:nvPr/>
        </p:nvSpPr>
        <p:spPr>
          <a:xfrm>
            <a:off x="12192000" y="6286501"/>
            <a:ext cx="6095999" cy="27853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indent="-514350" algn="l">
              <a:buAutoNum type="arabicPeriod"/>
            </a:pPr>
            <a:r>
              <a:rPr lang="en-US" sz="3200" dirty="0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Arya Mahila Ashram, Delhi </a:t>
            </a:r>
            <a:br>
              <a:rPr lang="en-US" sz="3200" dirty="0">
                <a:solidFill>
                  <a:srgbClr val="582B0E"/>
                </a:solidFill>
                <a:ea typeface="Raleway"/>
                <a:cs typeface="Raleway"/>
                <a:sym typeface="Raleway"/>
              </a:rPr>
            </a:br>
            <a:r>
              <a:rPr lang="en-US" sz="3200" dirty="0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for 60 women</a:t>
            </a:r>
            <a:br>
              <a:rPr lang="en-US" sz="3200" dirty="0">
                <a:solidFill>
                  <a:srgbClr val="582B0E"/>
                </a:solidFill>
                <a:ea typeface="Raleway"/>
                <a:cs typeface="Raleway"/>
                <a:sym typeface="Raleway"/>
              </a:rPr>
            </a:br>
            <a:endParaRPr lang="en-US" sz="1000" dirty="0">
              <a:solidFill>
                <a:srgbClr val="582B0E"/>
              </a:solidFill>
              <a:ea typeface="Raleway"/>
              <a:cs typeface="Raleway"/>
              <a:sym typeface="Raleway"/>
            </a:endParaRPr>
          </a:p>
          <a:p>
            <a:pPr algn="l"/>
            <a:r>
              <a:rPr lang="en-US" sz="3200" dirty="0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2.  MCD Park, Delhi</a:t>
            </a:r>
            <a:br>
              <a:rPr lang="en-US" sz="3200" dirty="0">
                <a:solidFill>
                  <a:srgbClr val="582B0E"/>
                </a:solidFill>
                <a:ea typeface="Raleway"/>
                <a:cs typeface="Raleway"/>
                <a:sym typeface="Raleway"/>
              </a:rPr>
            </a:br>
            <a:r>
              <a:rPr lang="en-US" sz="3200" dirty="0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     for 120 students</a:t>
            </a:r>
            <a:br>
              <a:rPr lang="en-US" sz="3200" dirty="0">
                <a:solidFill>
                  <a:srgbClr val="582B0E"/>
                </a:solidFill>
                <a:ea typeface="Raleway"/>
                <a:cs typeface="Raleway"/>
                <a:sym typeface="Raleway"/>
              </a:rPr>
            </a:br>
            <a:endParaRPr lang="en-US" sz="1100" dirty="0">
              <a:solidFill>
                <a:srgbClr val="582B0E"/>
              </a:solidFill>
              <a:ea typeface="Raleway"/>
              <a:cs typeface="Raleway"/>
              <a:sym typeface="Raleway"/>
            </a:endParaRPr>
          </a:p>
          <a:p>
            <a:r>
              <a:rPr lang="en-US" sz="3200" dirty="0">
                <a:solidFill>
                  <a:srgbClr val="582B0E"/>
                </a:solidFill>
                <a:ea typeface="Raleway"/>
                <a:cs typeface="Raleway"/>
                <a:sym typeface="Raleway"/>
              </a:rPr>
              <a:t>3.  Bankura, for 100 families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112BD7-76E1-4A18-E0D8-DE951490C231}"/>
              </a:ext>
            </a:extLst>
          </p:cNvPr>
          <p:cNvSpPr txBox="1"/>
          <p:nvPr/>
        </p:nvSpPr>
        <p:spPr>
          <a:xfrm>
            <a:off x="2620018" y="1818537"/>
            <a:ext cx="2384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C00000"/>
                </a:solidFill>
                <a:ea typeface="Raleway"/>
                <a:cs typeface="Raleway"/>
                <a:sym typeface="Raleway"/>
              </a:rPr>
              <a:t>Flood Relief</a:t>
            </a:r>
            <a:endParaRPr lang="en-IN" sz="3600" dirty="0">
              <a:solidFill>
                <a:srgbClr val="C0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AD304E-A6EE-E5B5-8E4D-87918808A5C4}"/>
              </a:ext>
            </a:extLst>
          </p:cNvPr>
          <p:cNvSpPr txBox="1"/>
          <p:nvPr/>
        </p:nvSpPr>
        <p:spPr>
          <a:xfrm>
            <a:off x="12461317" y="5379233"/>
            <a:ext cx="39002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C00000"/>
                </a:solidFill>
                <a:sym typeface="Raleway"/>
              </a:rPr>
              <a:t>Blanket Distribution</a:t>
            </a:r>
            <a:endParaRPr lang="en-IN" sz="3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61790-D557-05DE-0E84-FA4CD8C12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6181CE-8381-3E87-EB63-F375C08B73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659989"/>
            <a:ext cx="7543800" cy="424338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2F7DF2-90D6-AC14-429D-2FCF422FC9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524500"/>
            <a:ext cx="9429749" cy="424338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D26108-8F9F-C970-8607-E242168925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10026"/>
            <a:ext cx="8839200" cy="6629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2" name="Freeform 7">
            <a:extLst>
              <a:ext uri="{FF2B5EF4-FFF2-40B4-BE49-F238E27FC236}">
                <a16:creationId xmlns:a16="http://schemas.microsoft.com/office/drawing/2014/main" id="{39A77DB1-CFD6-DF76-4694-E420F4207B8A}"/>
              </a:ext>
            </a:extLst>
          </p:cNvPr>
          <p:cNvSpPr/>
          <p:nvPr/>
        </p:nvSpPr>
        <p:spPr>
          <a:xfrm>
            <a:off x="-457200" y="-305050"/>
            <a:ext cx="1905000" cy="1648326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119EF89C-94F7-935B-E1A9-1B342139BA62}"/>
              </a:ext>
            </a:extLst>
          </p:cNvPr>
          <p:cNvSpPr/>
          <p:nvPr/>
        </p:nvSpPr>
        <p:spPr>
          <a:xfrm>
            <a:off x="15925800" y="8191500"/>
            <a:ext cx="2819400" cy="2286000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endParaRPr lang="en-GB"/>
          </a:p>
        </p:txBody>
      </p:sp>
      <p:pic>
        <p:nvPicPr>
          <p:cNvPr id="6" name="Picture 2" descr="D:\LIVE4HELP\jppegs\L4HLOGO-02.png">
            <a:extLst>
              <a:ext uri="{FF2B5EF4-FFF2-40B4-BE49-F238E27FC236}">
                <a16:creationId xmlns:a16="http://schemas.microsoft.com/office/drawing/2014/main" id="{621A242D-5CF8-6397-FD2C-35CC94DCB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8422"/>
            <a:ext cx="1219200" cy="121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3F3378B0-9D65-C3DF-AEEB-DA3C01253ED1}"/>
              </a:ext>
            </a:extLst>
          </p:cNvPr>
          <p:cNvSpPr txBox="1"/>
          <p:nvPr/>
        </p:nvSpPr>
        <p:spPr>
          <a:xfrm>
            <a:off x="11430000" y="7353300"/>
            <a:ext cx="3702840" cy="10688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150"/>
              </a:lnSpc>
            </a:pPr>
            <a:r>
              <a:rPr lang="en-US" sz="5400" dirty="0">
                <a:solidFill>
                  <a:srgbClr val="C00000"/>
                </a:solidFill>
                <a:latin typeface="Raleway"/>
                <a:ea typeface="Raleway"/>
                <a:cs typeface="Raleway"/>
                <a:sym typeface="Raleway"/>
              </a:rPr>
              <a:t>Relief work</a:t>
            </a:r>
          </a:p>
        </p:txBody>
      </p:sp>
    </p:spTree>
    <p:extLst>
      <p:ext uri="{BB962C8B-B14F-4D97-AF65-F5344CB8AC3E}">
        <p14:creationId xmlns:p14="http://schemas.microsoft.com/office/powerpoint/2010/main" val="4271865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1AD36-A7A7-C65A-DE71-496D35739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:a16="http://schemas.microsoft.com/office/drawing/2014/main" id="{C404880C-A038-9FA5-B1F2-60304208D101}"/>
              </a:ext>
            </a:extLst>
          </p:cNvPr>
          <p:cNvSpPr/>
          <p:nvPr/>
        </p:nvSpPr>
        <p:spPr>
          <a:xfrm>
            <a:off x="-457200" y="-305050"/>
            <a:ext cx="2007108" cy="1562350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53A768EC-A4EB-1DB8-0412-B1AF68044BDB}"/>
              </a:ext>
            </a:extLst>
          </p:cNvPr>
          <p:cNvSpPr/>
          <p:nvPr/>
        </p:nvSpPr>
        <p:spPr>
          <a:xfrm>
            <a:off x="15925800" y="8191500"/>
            <a:ext cx="2819400" cy="2286000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endParaRPr lang="en-GB"/>
          </a:p>
        </p:txBody>
      </p:sp>
      <p:pic>
        <p:nvPicPr>
          <p:cNvPr id="6" name="Picture 2" descr="D:\LIVE4HELP\jppegs\L4HLOGO-02.png">
            <a:extLst>
              <a:ext uri="{FF2B5EF4-FFF2-40B4-BE49-F238E27FC236}">
                <a16:creationId xmlns:a16="http://schemas.microsoft.com/office/drawing/2014/main" id="{C0BF9706-F38D-F054-08C5-6333D40CB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8422"/>
            <a:ext cx="1219200" cy="121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865588C-D837-4DB7-4D12-6E7A7AEF02E1}"/>
              </a:ext>
            </a:extLst>
          </p:cNvPr>
          <p:cNvSpPr txBox="1"/>
          <p:nvPr/>
        </p:nvSpPr>
        <p:spPr>
          <a:xfrm>
            <a:off x="4290490" y="177329"/>
            <a:ext cx="969170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lang="en-GB" dirty="0"/>
              <a:t>Activity Report | </a:t>
            </a:r>
            <a:r>
              <a:rPr dirty="0"/>
              <a:t>CSR Impact Snapshot | Mar 2025 – </a:t>
            </a:r>
            <a:r>
              <a:rPr lang="en-GB" dirty="0"/>
              <a:t>Feb</a:t>
            </a:r>
            <a:r>
              <a:rPr dirty="0"/>
              <a:t> 2026</a:t>
            </a:r>
          </a:p>
          <a:p>
            <a:pPr algn="ctr">
              <a:defRPr sz="1400"/>
            </a:pPr>
            <a:r>
              <a:rPr dirty="0"/>
              <a:t>Board-level summary of outreach, health, education &amp; sustainability initiatives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9ADDB3-CCB3-818D-79E7-70C2C4457352}"/>
              </a:ext>
            </a:extLst>
          </p:cNvPr>
          <p:cNvSpPr txBox="1"/>
          <p:nvPr/>
        </p:nvSpPr>
        <p:spPr>
          <a:xfrm>
            <a:off x="2807638" y="1104534"/>
            <a:ext cx="29657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/>
            </a:pPr>
            <a:r>
              <a:rPr dirty="0"/>
              <a:t>41</a:t>
            </a:r>
          </a:p>
          <a:p>
            <a:pPr algn="ctr">
              <a:defRPr sz="1200"/>
            </a:pPr>
            <a:r>
              <a:rPr dirty="0"/>
              <a:t>New Students Enrolled</a:t>
            </a:r>
          </a:p>
          <a:p>
            <a:pPr algn="ctr">
              <a:defRPr sz="1000" i="1"/>
            </a:pPr>
            <a:r>
              <a:rPr dirty="0"/>
              <a:t>Education Access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7E116C-CFF3-D2DB-EA54-5BDA211E2FE0}"/>
              </a:ext>
            </a:extLst>
          </p:cNvPr>
          <p:cNvSpPr txBox="1"/>
          <p:nvPr/>
        </p:nvSpPr>
        <p:spPr>
          <a:xfrm>
            <a:off x="4984457" y="1066924"/>
            <a:ext cx="29657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/>
            </a:pPr>
            <a:r>
              <a:rPr lang="en-GB" dirty="0"/>
              <a:t>85</a:t>
            </a:r>
            <a:r>
              <a:rPr dirty="0"/>
              <a:t>0+</a:t>
            </a:r>
          </a:p>
          <a:p>
            <a:pPr algn="ctr">
              <a:defRPr sz="1200"/>
            </a:pPr>
            <a:r>
              <a:rPr dirty="0"/>
              <a:t>Families Reached</a:t>
            </a:r>
          </a:p>
          <a:p>
            <a:pPr algn="ctr">
              <a:defRPr sz="1000" i="1"/>
            </a:pPr>
            <a:r>
              <a:rPr dirty="0"/>
              <a:t>Cancer Awareness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E4A080-5539-A615-839C-36F649E770CE}"/>
              </a:ext>
            </a:extLst>
          </p:cNvPr>
          <p:cNvSpPr txBox="1"/>
          <p:nvPr/>
        </p:nvSpPr>
        <p:spPr>
          <a:xfrm>
            <a:off x="7391400" y="1086946"/>
            <a:ext cx="29657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/>
            </a:pPr>
            <a:r>
              <a:rPr lang="en-GB" dirty="0"/>
              <a:t>750</a:t>
            </a:r>
            <a:r>
              <a:rPr dirty="0"/>
              <a:t>+</a:t>
            </a:r>
          </a:p>
          <a:p>
            <a:pPr algn="ctr">
              <a:defRPr sz="1200"/>
            </a:pPr>
            <a:r>
              <a:rPr dirty="0"/>
              <a:t>Families Served</a:t>
            </a:r>
          </a:p>
          <a:p>
            <a:pPr algn="ctr">
              <a:defRPr sz="1000" i="1"/>
            </a:pPr>
            <a:r>
              <a:rPr dirty="0"/>
              <a:t>Medical Camps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3C2A7F-1DD7-44AA-F256-675B9C770560}"/>
              </a:ext>
            </a:extLst>
          </p:cNvPr>
          <p:cNvSpPr txBox="1"/>
          <p:nvPr/>
        </p:nvSpPr>
        <p:spPr>
          <a:xfrm>
            <a:off x="10034446" y="1101068"/>
            <a:ext cx="29657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/>
            </a:pPr>
            <a:r>
              <a:rPr lang="en-GB" dirty="0"/>
              <a:t>18</a:t>
            </a:r>
            <a:r>
              <a:rPr dirty="0"/>
              <a:t>,000+</a:t>
            </a:r>
          </a:p>
          <a:p>
            <a:pPr algn="ctr">
              <a:defRPr sz="1200"/>
            </a:pPr>
            <a:r>
              <a:rPr dirty="0"/>
              <a:t>Saplings Planted</a:t>
            </a:r>
          </a:p>
          <a:p>
            <a:pPr algn="ctr">
              <a:defRPr sz="1000" i="1"/>
            </a:pPr>
            <a:r>
              <a:rPr dirty="0"/>
              <a:t>Environmental Impact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BB633F-A8CA-3621-4DC7-1DACF9A813B5}"/>
              </a:ext>
            </a:extLst>
          </p:cNvPr>
          <p:cNvSpPr txBox="1"/>
          <p:nvPr/>
        </p:nvSpPr>
        <p:spPr>
          <a:xfrm>
            <a:off x="12695897" y="1050057"/>
            <a:ext cx="29657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/>
            </a:pPr>
            <a:r>
              <a:rPr lang="en-GB" dirty="0"/>
              <a:t>6</a:t>
            </a:r>
            <a:r>
              <a:rPr dirty="0"/>
              <a:t>50+</a:t>
            </a:r>
          </a:p>
          <a:p>
            <a:pPr algn="ctr">
              <a:defRPr sz="1200"/>
            </a:pPr>
            <a:r>
              <a:rPr dirty="0"/>
              <a:t>Families Supported</a:t>
            </a:r>
          </a:p>
          <a:p>
            <a:pPr algn="ctr">
              <a:defRPr sz="1000" i="1"/>
            </a:pPr>
            <a:r>
              <a:rPr dirty="0"/>
              <a:t>Relief &amp; Rehabilitation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EADBD8-6D97-B54B-A104-E42D355B5EFC}"/>
              </a:ext>
            </a:extLst>
          </p:cNvPr>
          <p:cNvSpPr txBox="1"/>
          <p:nvPr/>
        </p:nvSpPr>
        <p:spPr>
          <a:xfrm>
            <a:off x="1321206" y="9948446"/>
            <a:ext cx="141731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/>
            </a:pPr>
            <a:r>
              <a:rPr sz="1600" dirty="0">
                <a:latin typeface="Aptos" panose="020B0004020202020204" pitchFamily="34" charset="0"/>
              </a:rPr>
              <a:t>Activities executed across West Bengal, Delhi &amp; Hyderabad with focus on education, healthcare, disaster relief and sustainability.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DDFC0F-6865-9F42-5267-F35891D8DE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233" y="2158462"/>
            <a:ext cx="17551534" cy="748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8373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4CDB3-C086-3A39-43BD-65152655C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:a16="http://schemas.microsoft.com/office/drawing/2014/main" id="{43B26552-3242-EDFD-E777-E997706EC5BA}"/>
              </a:ext>
            </a:extLst>
          </p:cNvPr>
          <p:cNvSpPr/>
          <p:nvPr/>
        </p:nvSpPr>
        <p:spPr>
          <a:xfrm>
            <a:off x="-457201" y="-305050"/>
            <a:ext cx="2699291" cy="10782550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5B405982-4A51-73A7-6671-61D96A4B0B77}"/>
              </a:ext>
            </a:extLst>
          </p:cNvPr>
          <p:cNvSpPr/>
          <p:nvPr/>
        </p:nvSpPr>
        <p:spPr>
          <a:xfrm>
            <a:off x="15925800" y="-495300"/>
            <a:ext cx="2819400" cy="10972800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CDAF2689-911E-8948-8C8B-255F528AC493}"/>
              </a:ext>
            </a:extLst>
          </p:cNvPr>
          <p:cNvSpPr txBox="1"/>
          <p:nvPr/>
        </p:nvSpPr>
        <p:spPr>
          <a:xfrm>
            <a:off x="2667000" y="808835"/>
            <a:ext cx="12954000" cy="10688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150"/>
              </a:lnSpc>
            </a:pPr>
            <a:r>
              <a:rPr lang="en-US" sz="4800" dirty="0">
                <a:solidFill>
                  <a:srgbClr val="C00000"/>
                </a:solidFill>
                <a:latin typeface="Raleway"/>
                <a:ea typeface="Raleway"/>
                <a:cs typeface="Raleway"/>
                <a:sym typeface="Raleway"/>
              </a:rPr>
              <a:t>Perspective from one of our Sponsors</a:t>
            </a:r>
          </a:p>
        </p:txBody>
      </p:sp>
      <p:pic>
        <p:nvPicPr>
          <p:cNvPr id="15" name="Picture 2" descr="D:\LIVE4HELP\jppegs\L4HLOGO-02.png">
            <a:extLst>
              <a:ext uri="{FF2B5EF4-FFF2-40B4-BE49-F238E27FC236}">
                <a16:creationId xmlns:a16="http://schemas.microsoft.com/office/drawing/2014/main" id="{D40A6009-8F70-5616-A617-950FEAE65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42900"/>
            <a:ext cx="1219200" cy="121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ubali Banerjee">
            <a:hlinkClick r:id="" action="ppaction://media"/>
            <a:extLst>
              <a:ext uri="{FF2B5EF4-FFF2-40B4-BE49-F238E27FC236}">
                <a16:creationId xmlns:a16="http://schemas.microsoft.com/office/drawing/2014/main" id="{190C0129-774D-97AF-BA7D-F6D83FB4ED2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48600" y="1943174"/>
            <a:ext cx="3048000" cy="5080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E71FCEB-1FF2-189E-2936-48EAD936994B}"/>
              </a:ext>
            </a:extLst>
          </p:cNvPr>
          <p:cNvSpPr txBox="1"/>
          <p:nvPr/>
        </p:nvSpPr>
        <p:spPr>
          <a:xfrm>
            <a:off x="7271290" y="8831834"/>
            <a:ext cx="38164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Scientist, Takeda, USA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A659A6-4F84-287A-10AE-B35D58C999C7}"/>
              </a:ext>
            </a:extLst>
          </p:cNvPr>
          <p:cNvSpPr txBox="1"/>
          <p:nvPr/>
        </p:nvSpPr>
        <p:spPr>
          <a:xfrm>
            <a:off x="7271290" y="7779657"/>
            <a:ext cx="507863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 err="1"/>
              <a:t>Pubali</a:t>
            </a:r>
            <a:r>
              <a:rPr lang="en-GB" sz="6000" dirty="0"/>
              <a:t> Banerjee</a:t>
            </a:r>
          </a:p>
        </p:txBody>
      </p:sp>
    </p:spTree>
    <p:extLst>
      <p:ext uri="{BB962C8B-B14F-4D97-AF65-F5344CB8AC3E}">
        <p14:creationId xmlns:p14="http://schemas.microsoft.com/office/powerpoint/2010/main" val="190120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30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4CDB3-C086-3A39-43BD-65152655C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:a16="http://schemas.microsoft.com/office/drawing/2014/main" id="{43B26552-3242-EDFD-E777-E997706EC5BA}"/>
              </a:ext>
            </a:extLst>
          </p:cNvPr>
          <p:cNvSpPr/>
          <p:nvPr/>
        </p:nvSpPr>
        <p:spPr>
          <a:xfrm>
            <a:off x="-457201" y="-305050"/>
            <a:ext cx="2699291" cy="10782550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5B405982-4A51-73A7-6671-61D96A4B0B77}"/>
              </a:ext>
            </a:extLst>
          </p:cNvPr>
          <p:cNvSpPr/>
          <p:nvPr/>
        </p:nvSpPr>
        <p:spPr>
          <a:xfrm>
            <a:off x="15925800" y="-495300"/>
            <a:ext cx="2819400" cy="10972800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CDAF2689-911E-8948-8C8B-255F528AC493}"/>
              </a:ext>
            </a:extLst>
          </p:cNvPr>
          <p:cNvSpPr txBox="1"/>
          <p:nvPr/>
        </p:nvSpPr>
        <p:spPr>
          <a:xfrm>
            <a:off x="2223306" y="0"/>
            <a:ext cx="12954000" cy="10688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150"/>
              </a:lnSpc>
            </a:pPr>
            <a:r>
              <a:rPr lang="en-US" sz="4800" dirty="0">
                <a:solidFill>
                  <a:srgbClr val="C00000"/>
                </a:solidFill>
                <a:latin typeface="Raleway"/>
                <a:ea typeface="Raleway"/>
                <a:cs typeface="Raleway"/>
                <a:sym typeface="Raleway"/>
              </a:rPr>
              <a:t>Perspective from one of our Sponsors</a:t>
            </a:r>
          </a:p>
        </p:txBody>
      </p:sp>
      <p:pic>
        <p:nvPicPr>
          <p:cNvPr id="15" name="Picture 2" descr="D:\LIVE4HELP\jppegs\L4HLOGO-02.png">
            <a:extLst>
              <a:ext uri="{FF2B5EF4-FFF2-40B4-BE49-F238E27FC236}">
                <a16:creationId xmlns:a16="http://schemas.microsoft.com/office/drawing/2014/main" id="{D40A6009-8F70-5616-A617-950FEAE65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42900"/>
            <a:ext cx="1219200" cy="121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E71FCEB-1FF2-189E-2936-48EAD936994B}"/>
              </a:ext>
            </a:extLst>
          </p:cNvPr>
          <p:cNvSpPr txBox="1"/>
          <p:nvPr/>
        </p:nvSpPr>
        <p:spPr>
          <a:xfrm>
            <a:off x="10291988" y="9635571"/>
            <a:ext cx="8709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USA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A659A6-4F84-287A-10AE-B35D58C999C7}"/>
              </a:ext>
            </a:extLst>
          </p:cNvPr>
          <p:cNvSpPr txBox="1"/>
          <p:nvPr/>
        </p:nvSpPr>
        <p:spPr>
          <a:xfrm>
            <a:off x="10287000" y="8710286"/>
            <a:ext cx="54655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 err="1"/>
              <a:t>Prabudda</a:t>
            </a:r>
            <a:r>
              <a:rPr lang="en-GB" sz="6000" dirty="0"/>
              <a:t> Biswas</a:t>
            </a:r>
          </a:p>
        </p:txBody>
      </p:sp>
      <p:pic>
        <p:nvPicPr>
          <p:cNvPr id="3" name="Prabuddha Biswas">
            <a:hlinkClick r:id="" action="ppaction://media"/>
            <a:extLst>
              <a:ext uri="{FF2B5EF4-FFF2-40B4-BE49-F238E27FC236}">
                <a16:creationId xmlns:a16="http://schemas.microsoft.com/office/drawing/2014/main" id="{4D30EB62-C8D5-EB05-EAE9-89D69018FC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27460" y="1068882"/>
            <a:ext cx="4216414" cy="74978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3FEE35-B360-5C22-FF6B-919EB8DC88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301" y="1350541"/>
            <a:ext cx="6667498" cy="749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305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1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714F467-EEDE-DE8A-CF03-4E13A006AC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1943100"/>
            <a:ext cx="10668000" cy="6945403"/>
          </a:xfrm>
          <a:prstGeom prst="rect">
            <a:avLst/>
          </a:prstGeom>
        </p:spPr>
      </p:pic>
      <p:sp>
        <p:nvSpPr>
          <p:cNvPr id="3" name="Freeform 7">
            <a:extLst>
              <a:ext uri="{FF2B5EF4-FFF2-40B4-BE49-F238E27FC236}">
                <a16:creationId xmlns:a16="http://schemas.microsoft.com/office/drawing/2014/main" id="{C4363C74-9150-1536-FFFB-F71652BA087D}"/>
              </a:ext>
            </a:extLst>
          </p:cNvPr>
          <p:cNvSpPr/>
          <p:nvPr/>
        </p:nvSpPr>
        <p:spPr>
          <a:xfrm>
            <a:off x="3936461" y="246190"/>
            <a:ext cx="10668000" cy="1627846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sz="4400" dirty="0">
                <a:solidFill>
                  <a:schemeClr val="accent2"/>
                </a:solidFill>
              </a:rPr>
              <a:t>Our heartfelt thanks for generous contribution of our corporate patrons</a:t>
            </a:r>
          </a:p>
        </p:txBody>
      </p:sp>
      <p:grpSp>
        <p:nvGrpSpPr>
          <p:cNvPr id="10" name="Group 7">
            <a:extLst>
              <a:ext uri="{FF2B5EF4-FFF2-40B4-BE49-F238E27FC236}">
                <a16:creationId xmlns:a16="http://schemas.microsoft.com/office/drawing/2014/main" id="{5730CB2C-6131-BBF2-710C-2B2C5DD16175}"/>
              </a:ext>
            </a:extLst>
          </p:cNvPr>
          <p:cNvGrpSpPr/>
          <p:nvPr/>
        </p:nvGrpSpPr>
        <p:grpSpPr>
          <a:xfrm>
            <a:off x="-2285997" y="495301"/>
            <a:ext cx="5287808" cy="6248400"/>
            <a:chOff x="-160231" y="-1341238"/>
            <a:chExt cx="810973" cy="2534686"/>
          </a:xfrm>
        </p:grpSpPr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41480668-5A12-0C38-7A69-45BC211F0747}"/>
                </a:ext>
              </a:extLst>
            </p:cNvPr>
            <p:cNvSpPr/>
            <p:nvPr/>
          </p:nvSpPr>
          <p:spPr>
            <a:xfrm>
              <a:off x="-160231" y="-1341238"/>
              <a:ext cx="650742" cy="383211"/>
            </a:xfrm>
            <a:custGeom>
              <a:avLst/>
              <a:gdLst/>
              <a:ahLst/>
              <a:cxnLst/>
              <a:rect l="l" t="t" r="r" b="b"/>
              <a:pathLst>
                <a:path w="650742" h="1193448">
                  <a:moveTo>
                    <a:pt x="0" y="0"/>
                  </a:moveTo>
                  <a:lnTo>
                    <a:pt x="650742" y="0"/>
                  </a:lnTo>
                  <a:lnTo>
                    <a:pt x="650742" y="1193448"/>
                  </a:lnTo>
                  <a:lnTo>
                    <a:pt x="0" y="1193448"/>
                  </a:lnTo>
                  <a:close/>
                </a:path>
              </a:pathLst>
            </a:custGeom>
            <a:solidFill>
              <a:srgbClr val="CA9F7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75C9EEC7-0250-8403-91EB-DFB10CD30CD9}"/>
                </a:ext>
              </a:extLst>
            </p:cNvPr>
            <p:cNvSpPr txBox="1"/>
            <p:nvPr/>
          </p:nvSpPr>
          <p:spPr>
            <a:xfrm>
              <a:off x="0" y="-47625"/>
              <a:ext cx="650742" cy="12410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14" name="Freeform 7">
            <a:extLst>
              <a:ext uri="{FF2B5EF4-FFF2-40B4-BE49-F238E27FC236}">
                <a16:creationId xmlns:a16="http://schemas.microsoft.com/office/drawing/2014/main" id="{063B3801-571B-5AF2-6966-BC2DE474A650}"/>
              </a:ext>
            </a:extLst>
          </p:cNvPr>
          <p:cNvSpPr/>
          <p:nvPr/>
        </p:nvSpPr>
        <p:spPr>
          <a:xfrm>
            <a:off x="3962400" y="9182100"/>
            <a:ext cx="990600" cy="1827662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endParaRPr lang="en-GB"/>
          </a:p>
        </p:txBody>
      </p:sp>
      <p:grpSp>
        <p:nvGrpSpPr>
          <p:cNvPr id="15" name="Group 7">
            <a:extLst>
              <a:ext uri="{FF2B5EF4-FFF2-40B4-BE49-F238E27FC236}">
                <a16:creationId xmlns:a16="http://schemas.microsoft.com/office/drawing/2014/main" id="{591C84AA-7DB5-0DF4-A6D7-852976EA8C8C}"/>
              </a:ext>
            </a:extLst>
          </p:cNvPr>
          <p:cNvGrpSpPr/>
          <p:nvPr/>
        </p:nvGrpSpPr>
        <p:grpSpPr>
          <a:xfrm>
            <a:off x="-2309443" y="1943100"/>
            <a:ext cx="5287808" cy="6248400"/>
            <a:chOff x="-160231" y="-1341238"/>
            <a:chExt cx="810973" cy="2534686"/>
          </a:xfrm>
        </p:grpSpPr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74B6465-CD3C-992F-BA56-EEF5BC35F318}"/>
                </a:ext>
              </a:extLst>
            </p:cNvPr>
            <p:cNvSpPr/>
            <p:nvPr/>
          </p:nvSpPr>
          <p:spPr>
            <a:xfrm>
              <a:off x="-160231" y="-1341238"/>
              <a:ext cx="650742" cy="383211"/>
            </a:xfrm>
            <a:custGeom>
              <a:avLst/>
              <a:gdLst/>
              <a:ahLst/>
              <a:cxnLst/>
              <a:rect l="l" t="t" r="r" b="b"/>
              <a:pathLst>
                <a:path w="650742" h="1193448">
                  <a:moveTo>
                    <a:pt x="0" y="0"/>
                  </a:moveTo>
                  <a:lnTo>
                    <a:pt x="650742" y="0"/>
                  </a:lnTo>
                  <a:lnTo>
                    <a:pt x="650742" y="1193448"/>
                  </a:lnTo>
                  <a:lnTo>
                    <a:pt x="0" y="1193448"/>
                  </a:lnTo>
                  <a:close/>
                </a:path>
              </a:pathLst>
            </a:custGeom>
            <a:solidFill>
              <a:srgbClr val="CA9F7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9">
              <a:extLst>
                <a:ext uri="{FF2B5EF4-FFF2-40B4-BE49-F238E27FC236}">
                  <a16:creationId xmlns:a16="http://schemas.microsoft.com/office/drawing/2014/main" id="{C2A60577-AF6A-EFF6-524C-E332F95AE704}"/>
                </a:ext>
              </a:extLst>
            </p:cNvPr>
            <p:cNvSpPr txBox="1"/>
            <p:nvPr/>
          </p:nvSpPr>
          <p:spPr>
            <a:xfrm>
              <a:off x="0" y="-47625"/>
              <a:ext cx="650742" cy="12410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8" name="Group 7">
            <a:extLst>
              <a:ext uri="{FF2B5EF4-FFF2-40B4-BE49-F238E27FC236}">
                <a16:creationId xmlns:a16="http://schemas.microsoft.com/office/drawing/2014/main" id="{6FA419AD-EA94-980E-7FCB-44F989748F79}"/>
              </a:ext>
            </a:extLst>
          </p:cNvPr>
          <p:cNvGrpSpPr/>
          <p:nvPr/>
        </p:nvGrpSpPr>
        <p:grpSpPr>
          <a:xfrm>
            <a:off x="-2339804" y="3390899"/>
            <a:ext cx="5287808" cy="6248400"/>
            <a:chOff x="-160231" y="-1341238"/>
            <a:chExt cx="810973" cy="2534686"/>
          </a:xfrm>
        </p:grpSpPr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658E31D8-BC57-3824-C3B2-73F28F490254}"/>
                </a:ext>
              </a:extLst>
            </p:cNvPr>
            <p:cNvSpPr/>
            <p:nvPr/>
          </p:nvSpPr>
          <p:spPr>
            <a:xfrm>
              <a:off x="-160231" y="-1341238"/>
              <a:ext cx="650742" cy="383211"/>
            </a:xfrm>
            <a:custGeom>
              <a:avLst/>
              <a:gdLst/>
              <a:ahLst/>
              <a:cxnLst/>
              <a:rect l="l" t="t" r="r" b="b"/>
              <a:pathLst>
                <a:path w="650742" h="1193448">
                  <a:moveTo>
                    <a:pt x="0" y="0"/>
                  </a:moveTo>
                  <a:lnTo>
                    <a:pt x="650742" y="0"/>
                  </a:lnTo>
                  <a:lnTo>
                    <a:pt x="650742" y="1193448"/>
                  </a:lnTo>
                  <a:lnTo>
                    <a:pt x="0" y="1193448"/>
                  </a:lnTo>
                  <a:close/>
                </a:path>
              </a:pathLst>
            </a:custGeom>
            <a:solidFill>
              <a:srgbClr val="CA9F7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TextBox 9">
              <a:extLst>
                <a:ext uri="{FF2B5EF4-FFF2-40B4-BE49-F238E27FC236}">
                  <a16:creationId xmlns:a16="http://schemas.microsoft.com/office/drawing/2014/main" id="{DD9EE60C-6D44-B525-A6EE-8EADCDB48D01}"/>
                </a:ext>
              </a:extLst>
            </p:cNvPr>
            <p:cNvSpPr txBox="1"/>
            <p:nvPr/>
          </p:nvSpPr>
          <p:spPr>
            <a:xfrm>
              <a:off x="0" y="-47625"/>
              <a:ext cx="650742" cy="12410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21" name="Group 7">
            <a:extLst>
              <a:ext uri="{FF2B5EF4-FFF2-40B4-BE49-F238E27FC236}">
                <a16:creationId xmlns:a16="http://schemas.microsoft.com/office/drawing/2014/main" id="{4A3AA944-03BE-79D1-A7DC-DDC0593A0880}"/>
              </a:ext>
            </a:extLst>
          </p:cNvPr>
          <p:cNvGrpSpPr/>
          <p:nvPr/>
        </p:nvGrpSpPr>
        <p:grpSpPr>
          <a:xfrm>
            <a:off x="-2354985" y="4841630"/>
            <a:ext cx="5287808" cy="6248400"/>
            <a:chOff x="-160231" y="-1341238"/>
            <a:chExt cx="810973" cy="2534686"/>
          </a:xfrm>
        </p:grpSpPr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C4F1E883-0236-BE43-477D-E4DC0EED7A1C}"/>
                </a:ext>
              </a:extLst>
            </p:cNvPr>
            <p:cNvSpPr/>
            <p:nvPr/>
          </p:nvSpPr>
          <p:spPr>
            <a:xfrm>
              <a:off x="-160231" y="-1341238"/>
              <a:ext cx="650742" cy="383211"/>
            </a:xfrm>
            <a:custGeom>
              <a:avLst/>
              <a:gdLst/>
              <a:ahLst/>
              <a:cxnLst/>
              <a:rect l="l" t="t" r="r" b="b"/>
              <a:pathLst>
                <a:path w="650742" h="1193448">
                  <a:moveTo>
                    <a:pt x="0" y="0"/>
                  </a:moveTo>
                  <a:lnTo>
                    <a:pt x="650742" y="0"/>
                  </a:lnTo>
                  <a:lnTo>
                    <a:pt x="650742" y="1193448"/>
                  </a:lnTo>
                  <a:lnTo>
                    <a:pt x="0" y="1193448"/>
                  </a:lnTo>
                  <a:close/>
                </a:path>
              </a:pathLst>
            </a:custGeom>
            <a:solidFill>
              <a:srgbClr val="CA9F72"/>
            </a:solid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3" name="TextBox 9">
              <a:extLst>
                <a:ext uri="{FF2B5EF4-FFF2-40B4-BE49-F238E27FC236}">
                  <a16:creationId xmlns:a16="http://schemas.microsoft.com/office/drawing/2014/main" id="{93DB315D-D077-B8D6-1207-B3748B53AE15}"/>
                </a:ext>
              </a:extLst>
            </p:cNvPr>
            <p:cNvSpPr txBox="1"/>
            <p:nvPr/>
          </p:nvSpPr>
          <p:spPr>
            <a:xfrm>
              <a:off x="0" y="-47625"/>
              <a:ext cx="650742" cy="12410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24" name="Group 7">
            <a:extLst>
              <a:ext uri="{FF2B5EF4-FFF2-40B4-BE49-F238E27FC236}">
                <a16:creationId xmlns:a16="http://schemas.microsoft.com/office/drawing/2014/main" id="{CC6A78B1-6088-2835-CA59-7008CB8DB6EC}"/>
              </a:ext>
            </a:extLst>
          </p:cNvPr>
          <p:cNvGrpSpPr/>
          <p:nvPr/>
        </p:nvGrpSpPr>
        <p:grpSpPr>
          <a:xfrm>
            <a:off x="-2354985" y="6292361"/>
            <a:ext cx="5287808" cy="6248400"/>
            <a:chOff x="-160231" y="-1341238"/>
            <a:chExt cx="810973" cy="2534686"/>
          </a:xfrm>
        </p:grpSpPr>
        <p:sp>
          <p:nvSpPr>
            <p:cNvPr id="25" name="Freeform 8">
              <a:extLst>
                <a:ext uri="{FF2B5EF4-FFF2-40B4-BE49-F238E27FC236}">
                  <a16:creationId xmlns:a16="http://schemas.microsoft.com/office/drawing/2014/main" id="{831749A4-6993-202C-09AE-E3F9645808B2}"/>
                </a:ext>
              </a:extLst>
            </p:cNvPr>
            <p:cNvSpPr/>
            <p:nvPr/>
          </p:nvSpPr>
          <p:spPr>
            <a:xfrm>
              <a:off x="-160231" y="-1341238"/>
              <a:ext cx="650742" cy="383211"/>
            </a:xfrm>
            <a:custGeom>
              <a:avLst/>
              <a:gdLst/>
              <a:ahLst/>
              <a:cxnLst/>
              <a:rect l="l" t="t" r="r" b="b"/>
              <a:pathLst>
                <a:path w="650742" h="1193448">
                  <a:moveTo>
                    <a:pt x="0" y="0"/>
                  </a:moveTo>
                  <a:lnTo>
                    <a:pt x="650742" y="0"/>
                  </a:lnTo>
                  <a:lnTo>
                    <a:pt x="650742" y="1193448"/>
                  </a:lnTo>
                  <a:lnTo>
                    <a:pt x="0" y="1193448"/>
                  </a:lnTo>
                  <a:close/>
                </a:path>
              </a:pathLst>
            </a:custGeom>
            <a:solidFill>
              <a:srgbClr val="CA9F7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TextBox 9">
              <a:extLst>
                <a:ext uri="{FF2B5EF4-FFF2-40B4-BE49-F238E27FC236}">
                  <a16:creationId xmlns:a16="http://schemas.microsoft.com/office/drawing/2014/main" id="{B0E2B789-91FC-8174-F98D-758E85D1ECA0}"/>
                </a:ext>
              </a:extLst>
            </p:cNvPr>
            <p:cNvSpPr txBox="1"/>
            <p:nvPr/>
          </p:nvSpPr>
          <p:spPr>
            <a:xfrm>
              <a:off x="0" y="-47625"/>
              <a:ext cx="650742" cy="12410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27" name="Group 7">
            <a:extLst>
              <a:ext uri="{FF2B5EF4-FFF2-40B4-BE49-F238E27FC236}">
                <a16:creationId xmlns:a16="http://schemas.microsoft.com/office/drawing/2014/main" id="{CDE59F3D-B079-0C20-58B2-54C3816B253B}"/>
              </a:ext>
            </a:extLst>
          </p:cNvPr>
          <p:cNvGrpSpPr/>
          <p:nvPr/>
        </p:nvGrpSpPr>
        <p:grpSpPr>
          <a:xfrm>
            <a:off x="-2378431" y="7743092"/>
            <a:ext cx="5287808" cy="6248400"/>
            <a:chOff x="-160231" y="-1341238"/>
            <a:chExt cx="810973" cy="2534686"/>
          </a:xfrm>
        </p:grpSpPr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9D372D3E-A91C-5B43-4A09-5153FCE672DB}"/>
                </a:ext>
              </a:extLst>
            </p:cNvPr>
            <p:cNvSpPr/>
            <p:nvPr/>
          </p:nvSpPr>
          <p:spPr>
            <a:xfrm>
              <a:off x="-160231" y="-1341238"/>
              <a:ext cx="650742" cy="383211"/>
            </a:xfrm>
            <a:custGeom>
              <a:avLst/>
              <a:gdLst/>
              <a:ahLst/>
              <a:cxnLst/>
              <a:rect l="l" t="t" r="r" b="b"/>
              <a:pathLst>
                <a:path w="650742" h="1193448">
                  <a:moveTo>
                    <a:pt x="0" y="0"/>
                  </a:moveTo>
                  <a:lnTo>
                    <a:pt x="650742" y="0"/>
                  </a:lnTo>
                  <a:lnTo>
                    <a:pt x="650742" y="1193448"/>
                  </a:lnTo>
                  <a:lnTo>
                    <a:pt x="0" y="1193448"/>
                  </a:lnTo>
                  <a:close/>
                </a:path>
              </a:pathLst>
            </a:custGeom>
            <a:solidFill>
              <a:srgbClr val="CA9F7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TextBox 9">
              <a:extLst>
                <a:ext uri="{FF2B5EF4-FFF2-40B4-BE49-F238E27FC236}">
                  <a16:creationId xmlns:a16="http://schemas.microsoft.com/office/drawing/2014/main" id="{0ADE491E-01B7-C3DD-60CA-A4128AAC0EDA}"/>
                </a:ext>
              </a:extLst>
            </p:cNvPr>
            <p:cNvSpPr txBox="1"/>
            <p:nvPr/>
          </p:nvSpPr>
          <p:spPr>
            <a:xfrm>
              <a:off x="0" y="-47625"/>
              <a:ext cx="650742" cy="12410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30" name="Group 7">
            <a:extLst>
              <a:ext uri="{FF2B5EF4-FFF2-40B4-BE49-F238E27FC236}">
                <a16:creationId xmlns:a16="http://schemas.microsoft.com/office/drawing/2014/main" id="{FD349B1E-5B91-328A-4C80-7D4EC598F34A}"/>
              </a:ext>
            </a:extLst>
          </p:cNvPr>
          <p:cNvGrpSpPr/>
          <p:nvPr/>
        </p:nvGrpSpPr>
        <p:grpSpPr>
          <a:xfrm>
            <a:off x="-2378431" y="9193823"/>
            <a:ext cx="5287808" cy="6248400"/>
            <a:chOff x="-160231" y="-1341238"/>
            <a:chExt cx="810973" cy="2534686"/>
          </a:xfrm>
        </p:grpSpPr>
        <p:sp>
          <p:nvSpPr>
            <p:cNvPr id="31" name="Freeform 8">
              <a:extLst>
                <a:ext uri="{FF2B5EF4-FFF2-40B4-BE49-F238E27FC236}">
                  <a16:creationId xmlns:a16="http://schemas.microsoft.com/office/drawing/2014/main" id="{8F5AA547-DFC6-F339-9639-F8CA81D03F1C}"/>
                </a:ext>
              </a:extLst>
            </p:cNvPr>
            <p:cNvSpPr/>
            <p:nvPr/>
          </p:nvSpPr>
          <p:spPr>
            <a:xfrm>
              <a:off x="-160231" y="-1341238"/>
              <a:ext cx="650742" cy="383211"/>
            </a:xfrm>
            <a:custGeom>
              <a:avLst/>
              <a:gdLst/>
              <a:ahLst/>
              <a:cxnLst/>
              <a:rect l="l" t="t" r="r" b="b"/>
              <a:pathLst>
                <a:path w="650742" h="1193448">
                  <a:moveTo>
                    <a:pt x="0" y="0"/>
                  </a:moveTo>
                  <a:lnTo>
                    <a:pt x="650742" y="0"/>
                  </a:lnTo>
                  <a:lnTo>
                    <a:pt x="650742" y="1193448"/>
                  </a:lnTo>
                  <a:lnTo>
                    <a:pt x="0" y="1193448"/>
                  </a:lnTo>
                  <a:close/>
                </a:path>
              </a:pathLst>
            </a:custGeom>
            <a:solidFill>
              <a:srgbClr val="CA9F7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TextBox 9">
              <a:extLst>
                <a:ext uri="{FF2B5EF4-FFF2-40B4-BE49-F238E27FC236}">
                  <a16:creationId xmlns:a16="http://schemas.microsoft.com/office/drawing/2014/main" id="{236E1019-786E-801E-C61C-A961573003ED}"/>
                </a:ext>
              </a:extLst>
            </p:cNvPr>
            <p:cNvSpPr txBox="1"/>
            <p:nvPr/>
          </p:nvSpPr>
          <p:spPr>
            <a:xfrm>
              <a:off x="0" y="-47625"/>
              <a:ext cx="650742" cy="12410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33" name="Group 7">
            <a:extLst>
              <a:ext uri="{FF2B5EF4-FFF2-40B4-BE49-F238E27FC236}">
                <a16:creationId xmlns:a16="http://schemas.microsoft.com/office/drawing/2014/main" id="{9150DE49-9AD7-9056-7E59-1483E26A0B75}"/>
              </a:ext>
            </a:extLst>
          </p:cNvPr>
          <p:cNvGrpSpPr/>
          <p:nvPr/>
        </p:nvGrpSpPr>
        <p:grpSpPr>
          <a:xfrm>
            <a:off x="16383000" y="495301"/>
            <a:ext cx="5287808" cy="6248400"/>
            <a:chOff x="-160231" y="-1341238"/>
            <a:chExt cx="810973" cy="2534686"/>
          </a:xfrm>
        </p:grpSpPr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718EF9D6-EA81-D1B8-2BEB-956ECD264286}"/>
                </a:ext>
              </a:extLst>
            </p:cNvPr>
            <p:cNvSpPr/>
            <p:nvPr/>
          </p:nvSpPr>
          <p:spPr>
            <a:xfrm>
              <a:off x="-160231" y="-1341238"/>
              <a:ext cx="650742" cy="383211"/>
            </a:xfrm>
            <a:custGeom>
              <a:avLst/>
              <a:gdLst/>
              <a:ahLst/>
              <a:cxnLst/>
              <a:rect l="l" t="t" r="r" b="b"/>
              <a:pathLst>
                <a:path w="650742" h="1193448">
                  <a:moveTo>
                    <a:pt x="0" y="0"/>
                  </a:moveTo>
                  <a:lnTo>
                    <a:pt x="650742" y="0"/>
                  </a:lnTo>
                  <a:lnTo>
                    <a:pt x="650742" y="1193448"/>
                  </a:lnTo>
                  <a:lnTo>
                    <a:pt x="0" y="1193448"/>
                  </a:lnTo>
                  <a:close/>
                </a:path>
              </a:pathLst>
            </a:custGeom>
            <a:solidFill>
              <a:srgbClr val="CA9F72"/>
            </a:solidFill>
          </p:spPr>
          <p:txBody>
            <a:bodyPr/>
            <a:lstStyle/>
            <a:p>
              <a:endParaRPr lang="en-GB">
                <a:solidFill>
                  <a:schemeClr val="accent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AD25870A-C924-DF46-4690-54A05C11454E}"/>
                </a:ext>
              </a:extLst>
            </p:cNvPr>
            <p:cNvSpPr txBox="1"/>
            <p:nvPr/>
          </p:nvSpPr>
          <p:spPr>
            <a:xfrm>
              <a:off x="0" y="-47625"/>
              <a:ext cx="650742" cy="12410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>
                <a:solidFill>
                  <a:schemeClr val="accent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36" name="Group 7">
            <a:extLst>
              <a:ext uri="{FF2B5EF4-FFF2-40B4-BE49-F238E27FC236}">
                <a16:creationId xmlns:a16="http://schemas.microsoft.com/office/drawing/2014/main" id="{7C2A2C96-17A5-A591-0557-D4060679D3A6}"/>
              </a:ext>
            </a:extLst>
          </p:cNvPr>
          <p:cNvGrpSpPr/>
          <p:nvPr/>
        </p:nvGrpSpPr>
        <p:grpSpPr>
          <a:xfrm>
            <a:off x="16383000" y="1943100"/>
            <a:ext cx="5287808" cy="6248400"/>
            <a:chOff x="-160231" y="-1341238"/>
            <a:chExt cx="810973" cy="2534686"/>
          </a:xfrm>
        </p:grpSpPr>
        <p:sp>
          <p:nvSpPr>
            <p:cNvPr id="37" name="Freeform 8">
              <a:extLst>
                <a:ext uri="{FF2B5EF4-FFF2-40B4-BE49-F238E27FC236}">
                  <a16:creationId xmlns:a16="http://schemas.microsoft.com/office/drawing/2014/main" id="{6841519E-9A61-2969-3663-AEE2A4718740}"/>
                </a:ext>
              </a:extLst>
            </p:cNvPr>
            <p:cNvSpPr/>
            <p:nvPr/>
          </p:nvSpPr>
          <p:spPr>
            <a:xfrm>
              <a:off x="-160231" y="-1341238"/>
              <a:ext cx="650742" cy="383211"/>
            </a:xfrm>
            <a:custGeom>
              <a:avLst/>
              <a:gdLst/>
              <a:ahLst/>
              <a:cxnLst/>
              <a:rect l="l" t="t" r="r" b="b"/>
              <a:pathLst>
                <a:path w="650742" h="1193448">
                  <a:moveTo>
                    <a:pt x="0" y="0"/>
                  </a:moveTo>
                  <a:lnTo>
                    <a:pt x="650742" y="0"/>
                  </a:lnTo>
                  <a:lnTo>
                    <a:pt x="650742" y="1193448"/>
                  </a:lnTo>
                  <a:lnTo>
                    <a:pt x="0" y="1193448"/>
                  </a:lnTo>
                  <a:close/>
                </a:path>
              </a:pathLst>
            </a:custGeom>
            <a:solidFill>
              <a:srgbClr val="CA9F7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TextBox 9">
              <a:extLst>
                <a:ext uri="{FF2B5EF4-FFF2-40B4-BE49-F238E27FC236}">
                  <a16:creationId xmlns:a16="http://schemas.microsoft.com/office/drawing/2014/main" id="{0668F908-1407-23DA-08AB-499418D03001}"/>
                </a:ext>
              </a:extLst>
            </p:cNvPr>
            <p:cNvSpPr txBox="1"/>
            <p:nvPr/>
          </p:nvSpPr>
          <p:spPr>
            <a:xfrm>
              <a:off x="0" y="-47625"/>
              <a:ext cx="650742" cy="12410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39" name="Group 7">
            <a:extLst>
              <a:ext uri="{FF2B5EF4-FFF2-40B4-BE49-F238E27FC236}">
                <a16:creationId xmlns:a16="http://schemas.microsoft.com/office/drawing/2014/main" id="{5B294000-AC4D-B783-3B63-45E765997853}"/>
              </a:ext>
            </a:extLst>
          </p:cNvPr>
          <p:cNvGrpSpPr/>
          <p:nvPr/>
        </p:nvGrpSpPr>
        <p:grpSpPr>
          <a:xfrm>
            <a:off x="16383000" y="3390899"/>
            <a:ext cx="5287808" cy="6248400"/>
            <a:chOff x="-160231" y="-1341238"/>
            <a:chExt cx="810973" cy="2534686"/>
          </a:xfrm>
        </p:grpSpPr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C0D597D4-4164-BE8E-81A6-6131AF2548BE}"/>
                </a:ext>
              </a:extLst>
            </p:cNvPr>
            <p:cNvSpPr/>
            <p:nvPr/>
          </p:nvSpPr>
          <p:spPr>
            <a:xfrm>
              <a:off x="-160231" y="-1341238"/>
              <a:ext cx="650742" cy="383211"/>
            </a:xfrm>
            <a:custGeom>
              <a:avLst/>
              <a:gdLst/>
              <a:ahLst/>
              <a:cxnLst/>
              <a:rect l="l" t="t" r="r" b="b"/>
              <a:pathLst>
                <a:path w="650742" h="1193448">
                  <a:moveTo>
                    <a:pt x="0" y="0"/>
                  </a:moveTo>
                  <a:lnTo>
                    <a:pt x="650742" y="0"/>
                  </a:lnTo>
                  <a:lnTo>
                    <a:pt x="650742" y="1193448"/>
                  </a:lnTo>
                  <a:lnTo>
                    <a:pt x="0" y="1193448"/>
                  </a:lnTo>
                  <a:close/>
                </a:path>
              </a:pathLst>
            </a:custGeom>
            <a:solidFill>
              <a:srgbClr val="CA9F7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TextBox 9">
              <a:extLst>
                <a:ext uri="{FF2B5EF4-FFF2-40B4-BE49-F238E27FC236}">
                  <a16:creationId xmlns:a16="http://schemas.microsoft.com/office/drawing/2014/main" id="{4F5C64DD-D172-3184-ED5F-201FA449F6A2}"/>
                </a:ext>
              </a:extLst>
            </p:cNvPr>
            <p:cNvSpPr txBox="1"/>
            <p:nvPr/>
          </p:nvSpPr>
          <p:spPr>
            <a:xfrm>
              <a:off x="0" y="-47625"/>
              <a:ext cx="650742" cy="12410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42" name="Group 7">
            <a:extLst>
              <a:ext uri="{FF2B5EF4-FFF2-40B4-BE49-F238E27FC236}">
                <a16:creationId xmlns:a16="http://schemas.microsoft.com/office/drawing/2014/main" id="{61A1E45B-DD8A-9897-185B-75B4966A75BD}"/>
              </a:ext>
            </a:extLst>
          </p:cNvPr>
          <p:cNvGrpSpPr/>
          <p:nvPr/>
        </p:nvGrpSpPr>
        <p:grpSpPr>
          <a:xfrm>
            <a:off x="16383000" y="4841630"/>
            <a:ext cx="5287808" cy="6248400"/>
            <a:chOff x="-160231" y="-1341238"/>
            <a:chExt cx="810973" cy="2534686"/>
          </a:xfrm>
        </p:grpSpPr>
        <p:sp>
          <p:nvSpPr>
            <p:cNvPr id="43" name="Freeform 8">
              <a:extLst>
                <a:ext uri="{FF2B5EF4-FFF2-40B4-BE49-F238E27FC236}">
                  <a16:creationId xmlns:a16="http://schemas.microsoft.com/office/drawing/2014/main" id="{D5C978ED-31E8-FAA6-7DC1-ABADC1FF971A}"/>
                </a:ext>
              </a:extLst>
            </p:cNvPr>
            <p:cNvSpPr/>
            <p:nvPr/>
          </p:nvSpPr>
          <p:spPr>
            <a:xfrm>
              <a:off x="-160231" y="-1341238"/>
              <a:ext cx="650742" cy="383211"/>
            </a:xfrm>
            <a:custGeom>
              <a:avLst/>
              <a:gdLst/>
              <a:ahLst/>
              <a:cxnLst/>
              <a:rect l="l" t="t" r="r" b="b"/>
              <a:pathLst>
                <a:path w="650742" h="1193448">
                  <a:moveTo>
                    <a:pt x="0" y="0"/>
                  </a:moveTo>
                  <a:lnTo>
                    <a:pt x="650742" y="0"/>
                  </a:lnTo>
                  <a:lnTo>
                    <a:pt x="650742" y="1193448"/>
                  </a:lnTo>
                  <a:lnTo>
                    <a:pt x="0" y="1193448"/>
                  </a:lnTo>
                  <a:close/>
                </a:path>
              </a:pathLst>
            </a:custGeom>
            <a:solidFill>
              <a:srgbClr val="CA9F7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TextBox 9">
              <a:extLst>
                <a:ext uri="{FF2B5EF4-FFF2-40B4-BE49-F238E27FC236}">
                  <a16:creationId xmlns:a16="http://schemas.microsoft.com/office/drawing/2014/main" id="{7375AC45-90AB-8BF7-02C9-B259EB834902}"/>
                </a:ext>
              </a:extLst>
            </p:cNvPr>
            <p:cNvSpPr txBox="1"/>
            <p:nvPr/>
          </p:nvSpPr>
          <p:spPr>
            <a:xfrm>
              <a:off x="0" y="-47625"/>
              <a:ext cx="650742" cy="12410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45" name="Group 7">
            <a:extLst>
              <a:ext uri="{FF2B5EF4-FFF2-40B4-BE49-F238E27FC236}">
                <a16:creationId xmlns:a16="http://schemas.microsoft.com/office/drawing/2014/main" id="{3D55ECBA-9BF9-2C33-CEC5-AB4E1E93EA79}"/>
              </a:ext>
            </a:extLst>
          </p:cNvPr>
          <p:cNvGrpSpPr/>
          <p:nvPr/>
        </p:nvGrpSpPr>
        <p:grpSpPr>
          <a:xfrm>
            <a:off x="16383000" y="6292361"/>
            <a:ext cx="5287808" cy="6248400"/>
            <a:chOff x="-160231" y="-1341238"/>
            <a:chExt cx="810973" cy="2534686"/>
          </a:xfrm>
        </p:grpSpPr>
        <p:sp>
          <p:nvSpPr>
            <p:cNvPr id="46" name="Freeform 8">
              <a:extLst>
                <a:ext uri="{FF2B5EF4-FFF2-40B4-BE49-F238E27FC236}">
                  <a16:creationId xmlns:a16="http://schemas.microsoft.com/office/drawing/2014/main" id="{E80FDC13-F334-6441-F15B-F3CA39306BE4}"/>
                </a:ext>
              </a:extLst>
            </p:cNvPr>
            <p:cNvSpPr/>
            <p:nvPr/>
          </p:nvSpPr>
          <p:spPr>
            <a:xfrm>
              <a:off x="-160231" y="-1341238"/>
              <a:ext cx="650742" cy="383211"/>
            </a:xfrm>
            <a:custGeom>
              <a:avLst/>
              <a:gdLst/>
              <a:ahLst/>
              <a:cxnLst/>
              <a:rect l="l" t="t" r="r" b="b"/>
              <a:pathLst>
                <a:path w="650742" h="1193448">
                  <a:moveTo>
                    <a:pt x="0" y="0"/>
                  </a:moveTo>
                  <a:lnTo>
                    <a:pt x="650742" y="0"/>
                  </a:lnTo>
                  <a:lnTo>
                    <a:pt x="650742" y="1193448"/>
                  </a:lnTo>
                  <a:lnTo>
                    <a:pt x="0" y="1193448"/>
                  </a:lnTo>
                  <a:close/>
                </a:path>
              </a:pathLst>
            </a:custGeom>
            <a:solidFill>
              <a:srgbClr val="CA9F7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TextBox 9">
              <a:extLst>
                <a:ext uri="{FF2B5EF4-FFF2-40B4-BE49-F238E27FC236}">
                  <a16:creationId xmlns:a16="http://schemas.microsoft.com/office/drawing/2014/main" id="{F3092EAF-8FC9-2800-43BB-EDF957A8FD65}"/>
                </a:ext>
              </a:extLst>
            </p:cNvPr>
            <p:cNvSpPr txBox="1"/>
            <p:nvPr/>
          </p:nvSpPr>
          <p:spPr>
            <a:xfrm>
              <a:off x="0" y="-47625"/>
              <a:ext cx="650742" cy="12410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48" name="Group 7">
            <a:extLst>
              <a:ext uri="{FF2B5EF4-FFF2-40B4-BE49-F238E27FC236}">
                <a16:creationId xmlns:a16="http://schemas.microsoft.com/office/drawing/2014/main" id="{12B0AC68-487E-F458-8E3D-868738B6BB2A}"/>
              </a:ext>
            </a:extLst>
          </p:cNvPr>
          <p:cNvGrpSpPr/>
          <p:nvPr/>
        </p:nvGrpSpPr>
        <p:grpSpPr>
          <a:xfrm>
            <a:off x="16383000" y="7743092"/>
            <a:ext cx="5287808" cy="6248400"/>
            <a:chOff x="-160231" y="-1341238"/>
            <a:chExt cx="810973" cy="2534686"/>
          </a:xfrm>
        </p:grpSpPr>
        <p:sp>
          <p:nvSpPr>
            <p:cNvPr id="49" name="Freeform 8">
              <a:extLst>
                <a:ext uri="{FF2B5EF4-FFF2-40B4-BE49-F238E27FC236}">
                  <a16:creationId xmlns:a16="http://schemas.microsoft.com/office/drawing/2014/main" id="{5988F1AE-00F4-DF9B-88CC-DE7586796BE8}"/>
                </a:ext>
              </a:extLst>
            </p:cNvPr>
            <p:cNvSpPr/>
            <p:nvPr/>
          </p:nvSpPr>
          <p:spPr>
            <a:xfrm>
              <a:off x="-160231" y="-1341238"/>
              <a:ext cx="650742" cy="383211"/>
            </a:xfrm>
            <a:custGeom>
              <a:avLst/>
              <a:gdLst/>
              <a:ahLst/>
              <a:cxnLst/>
              <a:rect l="l" t="t" r="r" b="b"/>
              <a:pathLst>
                <a:path w="650742" h="1193448">
                  <a:moveTo>
                    <a:pt x="0" y="0"/>
                  </a:moveTo>
                  <a:lnTo>
                    <a:pt x="650742" y="0"/>
                  </a:lnTo>
                  <a:lnTo>
                    <a:pt x="650742" y="1193448"/>
                  </a:lnTo>
                  <a:lnTo>
                    <a:pt x="0" y="1193448"/>
                  </a:lnTo>
                  <a:close/>
                </a:path>
              </a:pathLst>
            </a:custGeom>
            <a:solidFill>
              <a:srgbClr val="CA9F7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0" name="TextBox 9">
              <a:extLst>
                <a:ext uri="{FF2B5EF4-FFF2-40B4-BE49-F238E27FC236}">
                  <a16:creationId xmlns:a16="http://schemas.microsoft.com/office/drawing/2014/main" id="{9D725E80-DFEE-073F-37CF-CB83BE8F4FE6}"/>
                </a:ext>
              </a:extLst>
            </p:cNvPr>
            <p:cNvSpPr txBox="1"/>
            <p:nvPr/>
          </p:nvSpPr>
          <p:spPr>
            <a:xfrm>
              <a:off x="0" y="-47625"/>
              <a:ext cx="650742" cy="12410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51" name="Group 7">
            <a:extLst>
              <a:ext uri="{FF2B5EF4-FFF2-40B4-BE49-F238E27FC236}">
                <a16:creationId xmlns:a16="http://schemas.microsoft.com/office/drawing/2014/main" id="{639859AA-45C7-38E1-F61D-B10C14E22240}"/>
              </a:ext>
            </a:extLst>
          </p:cNvPr>
          <p:cNvGrpSpPr/>
          <p:nvPr/>
        </p:nvGrpSpPr>
        <p:grpSpPr>
          <a:xfrm>
            <a:off x="16344373" y="9182100"/>
            <a:ext cx="5287808" cy="6248400"/>
            <a:chOff x="-160231" y="-1341238"/>
            <a:chExt cx="810973" cy="2534686"/>
          </a:xfrm>
        </p:grpSpPr>
        <p:sp>
          <p:nvSpPr>
            <p:cNvPr id="52" name="Freeform 8">
              <a:extLst>
                <a:ext uri="{FF2B5EF4-FFF2-40B4-BE49-F238E27FC236}">
                  <a16:creationId xmlns:a16="http://schemas.microsoft.com/office/drawing/2014/main" id="{3D2ACC3C-F56C-3DE5-B24B-DCEB0D0AE555}"/>
                </a:ext>
              </a:extLst>
            </p:cNvPr>
            <p:cNvSpPr/>
            <p:nvPr/>
          </p:nvSpPr>
          <p:spPr>
            <a:xfrm>
              <a:off x="-160231" y="-1341238"/>
              <a:ext cx="650742" cy="383211"/>
            </a:xfrm>
            <a:custGeom>
              <a:avLst/>
              <a:gdLst/>
              <a:ahLst/>
              <a:cxnLst/>
              <a:rect l="l" t="t" r="r" b="b"/>
              <a:pathLst>
                <a:path w="650742" h="1193448">
                  <a:moveTo>
                    <a:pt x="0" y="0"/>
                  </a:moveTo>
                  <a:lnTo>
                    <a:pt x="650742" y="0"/>
                  </a:lnTo>
                  <a:lnTo>
                    <a:pt x="650742" y="1193448"/>
                  </a:lnTo>
                  <a:lnTo>
                    <a:pt x="0" y="1193448"/>
                  </a:lnTo>
                  <a:close/>
                </a:path>
              </a:pathLst>
            </a:custGeom>
            <a:solidFill>
              <a:srgbClr val="CA9F7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TextBox 9">
              <a:extLst>
                <a:ext uri="{FF2B5EF4-FFF2-40B4-BE49-F238E27FC236}">
                  <a16:creationId xmlns:a16="http://schemas.microsoft.com/office/drawing/2014/main" id="{42969787-CE9D-3C32-B013-506BE4D4C4CD}"/>
                </a:ext>
              </a:extLst>
            </p:cNvPr>
            <p:cNvSpPr txBox="1"/>
            <p:nvPr/>
          </p:nvSpPr>
          <p:spPr>
            <a:xfrm>
              <a:off x="0" y="-47625"/>
              <a:ext cx="650742" cy="12410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54" name="Freeform 7">
            <a:extLst>
              <a:ext uri="{FF2B5EF4-FFF2-40B4-BE49-F238E27FC236}">
                <a16:creationId xmlns:a16="http://schemas.microsoft.com/office/drawing/2014/main" id="{60ACA5E0-A4DC-369A-B0FA-8244B8A53A9F}"/>
              </a:ext>
            </a:extLst>
          </p:cNvPr>
          <p:cNvSpPr/>
          <p:nvPr/>
        </p:nvSpPr>
        <p:spPr>
          <a:xfrm>
            <a:off x="5502458" y="9193823"/>
            <a:ext cx="990600" cy="1827662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55" name="Freeform 7">
            <a:extLst>
              <a:ext uri="{FF2B5EF4-FFF2-40B4-BE49-F238E27FC236}">
                <a16:creationId xmlns:a16="http://schemas.microsoft.com/office/drawing/2014/main" id="{C8C63F60-21C7-8E20-F21E-F976224DB051}"/>
              </a:ext>
            </a:extLst>
          </p:cNvPr>
          <p:cNvSpPr/>
          <p:nvPr/>
        </p:nvSpPr>
        <p:spPr>
          <a:xfrm>
            <a:off x="7226031" y="9193823"/>
            <a:ext cx="990600" cy="1827662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56" name="Freeform 7">
            <a:extLst>
              <a:ext uri="{FF2B5EF4-FFF2-40B4-BE49-F238E27FC236}">
                <a16:creationId xmlns:a16="http://schemas.microsoft.com/office/drawing/2014/main" id="{C91BF247-7EE8-7DD4-FF76-CC454406437D}"/>
              </a:ext>
            </a:extLst>
          </p:cNvPr>
          <p:cNvSpPr/>
          <p:nvPr/>
        </p:nvSpPr>
        <p:spPr>
          <a:xfrm>
            <a:off x="8843343" y="9193823"/>
            <a:ext cx="990600" cy="1827662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57" name="Freeform 7">
            <a:extLst>
              <a:ext uri="{FF2B5EF4-FFF2-40B4-BE49-F238E27FC236}">
                <a16:creationId xmlns:a16="http://schemas.microsoft.com/office/drawing/2014/main" id="{5E1C5442-8032-8352-0878-FD41A00BD401}"/>
              </a:ext>
            </a:extLst>
          </p:cNvPr>
          <p:cNvSpPr/>
          <p:nvPr/>
        </p:nvSpPr>
        <p:spPr>
          <a:xfrm>
            <a:off x="10460655" y="9177090"/>
            <a:ext cx="990600" cy="1827662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58" name="Freeform 7">
            <a:extLst>
              <a:ext uri="{FF2B5EF4-FFF2-40B4-BE49-F238E27FC236}">
                <a16:creationId xmlns:a16="http://schemas.microsoft.com/office/drawing/2014/main" id="{3DD4639A-8024-B8FA-00C4-B8446D7F35F4}"/>
              </a:ext>
            </a:extLst>
          </p:cNvPr>
          <p:cNvSpPr/>
          <p:nvPr/>
        </p:nvSpPr>
        <p:spPr>
          <a:xfrm>
            <a:off x="12086457" y="9177090"/>
            <a:ext cx="990600" cy="1827662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59" name="Freeform 7">
            <a:extLst>
              <a:ext uri="{FF2B5EF4-FFF2-40B4-BE49-F238E27FC236}">
                <a16:creationId xmlns:a16="http://schemas.microsoft.com/office/drawing/2014/main" id="{85C7EC70-4BF3-F57C-F2D6-752E6F2AEE41}"/>
              </a:ext>
            </a:extLst>
          </p:cNvPr>
          <p:cNvSpPr/>
          <p:nvPr/>
        </p:nvSpPr>
        <p:spPr>
          <a:xfrm>
            <a:off x="13673723" y="9193823"/>
            <a:ext cx="990600" cy="1827662"/>
          </a:xfrm>
          <a:custGeom>
            <a:avLst/>
            <a:gdLst/>
            <a:ahLst/>
            <a:cxnLst/>
            <a:rect l="l" t="t" r="r" b="b"/>
            <a:pathLst>
              <a:path w="1219829" h="1230034">
                <a:moveTo>
                  <a:pt x="0" y="0"/>
                </a:moveTo>
                <a:lnTo>
                  <a:pt x="1219829" y="0"/>
                </a:lnTo>
                <a:lnTo>
                  <a:pt x="1219829" y="1230034"/>
                </a:lnTo>
                <a:lnTo>
                  <a:pt x="0" y="1230034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endParaRPr lang="en-GB"/>
          </a:p>
        </p:txBody>
      </p:sp>
      <p:pic>
        <p:nvPicPr>
          <p:cNvPr id="60" name="Picture 2" descr="D:\LIVE4HELP\jppegs\L4HLOGO-02.png">
            <a:extLst>
              <a:ext uri="{FF2B5EF4-FFF2-40B4-BE49-F238E27FC236}">
                <a16:creationId xmlns:a16="http://schemas.microsoft.com/office/drawing/2014/main" id="{A009F185-A4AE-3C56-3313-5F8CD1962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9400" y="9271483"/>
            <a:ext cx="867244" cy="867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0999FF4A-6B3B-8C62-B801-1947BC6C0E92}"/>
              </a:ext>
            </a:extLst>
          </p:cNvPr>
          <p:cNvSpPr txBox="1"/>
          <p:nvPr/>
        </p:nvSpPr>
        <p:spPr>
          <a:xfrm>
            <a:off x="3973099" y="1919508"/>
            <a:ext cx="10642061" cy="717119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11500" dirty="0">
                <a:solidFill>
                  <a:srgbClr val="C00000"/>
                </a:solidFill>
                <a:latin typeface="Aptos Narrow" panose="020B0004020202020204" pitchFamily="34" charset="0"/>
              </a:rPr>
              <a:t>Please help us more and more and enable us to do more </a:t>
            </a:r>
          </a:p>
        </p:txBody>
      </p:sp>
    </p:spTree>
    <p:extLst>
      <p:ext uri="{BB962C8B-B14F-4D97-AF65-F5344CB8AC3E}">
        <p14:creationId xmlns:p14="http://schemas.microsoft.com/office/powerpoint/2010/main" val="3329699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Beveled 1">
            <a:extLst>
              <a:ext uri="{FF2B5EF4-FFF2-40B4-BE49-F238E27FC236}">
                <a16:creationId xmlns:a16="http://schemas.microsoft.com/office/drawing/2014/main" id="{5646CE30-5C4F-5F6E-CAA2-54A64A7A26BC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beve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DFD416-ACE2-06D0-7B08-E2117F30CA2F}"/>
              </a:ext>
            </a:extLst>
          </p:cNvPr>
          <p:cNvSpPr txBox="1"/>
          <p:nvPr/>
        </p:nvSpPr>
        <p:spPr>
          <a:xfrm>
            <a:off x="1219200" y="3314700"/>
            <a:ext cx="15849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600" dirty="0">
                <a:solidFill>
                  <a:srgbClr val="0070C0"/>
                </a:solidFill>
              </a:rPr>
              <a:t>Q &amp; 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101ce67d-13f2-447a-bb65-0989b89dfdb4}" enabled="0" method="" siteId="{101ce67d-13f2-447a-bb65-0989b89dfdb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15067</TotalTime>
  <Words>781</Words>
  <Application>Microsoft Office PowerPoint</Application>
  <PresentationFormat>Custom</PresentationFormat>
  <Paragraphs>259</Paragraphs>
  <Slides>23</Slides>
  <Notes>23</Notes>
  <HiddenSlides>0</HiddenSlides>
  <MMClips>7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Arial</vt:lpstr>
      <vt:lpstr>Aptos</vt:lpstr>
      <vt:lpstr>ArialMT</vt:lpstr>
      <vt:lpstr>Bahnschrift Light</vt:lpstr>
      <vt:lpstr>SegoeUI</vt:lpstr>
      <vt:lpstr>Aptos Narrow</vt:lpstr>
      <vt:lpstr>Raleway</vt:lpstr>
      <vt:lpstr>Arial-Black</vt:lpstr>
      <vt:lpstr>Calibri</vt:lpstr>
      <vt:lpstr>Lucida Sans Unicode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Brown and Red Minimalist Modern Project Report Presentation</dc:title>
  <dc:creator>Subho</dc:creator>
  <cp:lastModifiedBy>Maiti, Bibekananda</cp:lastModifiedBy>
  <cp:revision>79</cp:revision>
  <cp:lastPrinted>2026-02-27T09:42:46Z</cp:lastPrinted>
  <dcterms:created xsi:type="dcterms:W3CDTF">2006-08-16T00:00:00Z</dcterms:created>
  <dcterms:modified xsi:type="dcterms:W3CDTF">2026-03-08T04:10:31Z</dcterms:modified>
  <dc:identifier>DAG_IO1YrzI</dc:identifier>
</cp:coreProperties>
</file>